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1" r:id="rId16"/>
    <p:sldId id="258" r:id="rId17"/>
    <p:sldId id="275" r:id="rId18"/>
    <p:sldId id="276" r:id="rId19"/>
    <p:sldId id="277" r:id="rId20"/>
    <p:sldId id="278" r:id="rId21"/>
    <p:sldId id="279" r:id="rId22"/>
    <p:sldId id="259" r:id="rId23"/>
    <p:sldId id="284" r:id="rId24"/>
    <p:sldId id="281" r:id="rId25"/>
    <p:sldId id="286" r:id="rId26"/>
    <p:sldId id="287" r:id="rId27"/>
    <p:sldId id="283" r:id="rId28"/>
    <p:sldId id="285" r:id="rId29"/>
    <p:sldId id="280" r:id="rId30"/>
    <p:sldId id="260" r:id="rId31"/>
    <p:sldId id="288" r:id="rId32"/>
    <p:sldId id="289" r:id="rId33"/>
    <p:sldId id="290" r:id="rId34"/>
    <p:sldId id="291" r:id="rId35"/>
    <p:sldId id="292" r:id="rId36"/>
    <p:sldId id="295" r:id="rId37"/>
    <p:sldId id="296" r:id="rId38"/>
    <p:sldId id="300" r:id="rId39"/>
    <p:sldId id="293" r:id="rId40"/>
    <p:sldId id="297" r:id="rId41"/>
    <p:sldId id="298" r:id="rId42"/>
    <p:sldId id="299" r:id="rId43"/>
    <p:sldId id="262" r:id="rId44"/>
    <p:sldId id="30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Fife" initials="JF" lastIdx="2" clrIdx="0">
    <p:extLst>
      <p:ext uri="{19B8F6BF-5375-455C-9EA6-DF929625EA0E}">
        <p15:presenceInfo xmlns:p15="http://schemas.microsoft.com/office/powerpoint/2012/main" userId="S::jfife@uga.edu::9557f1ce-358d-4361-9e17-2794c60181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6" autoAdjust="0"/>
    <p:restoredTop sz="94684"/>
  </p:normalViewPr>
  <p:slideViewPr>
    <p:cSldViewPr snapToGrid="0">
      <p:cViewPr varScale="1">
        <p:scale>
          <a:sx n="98" d="100"/>
          <a:sy n="98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43A91-551B-47D6-B0BD-C30DCFF58B2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DE78093-EC72-4C08-A024-5CE3B179D46F}">
      <dgm:prSet/>
      <dgm:spPr/>
      <dgm:t>
        <a:bodyPr/>
        <a:lstStyle/>
        <a:p>
          <a:r>
            <a:rPr lang="en-US"/>
            <a:t>“Environmentally Friendly” Products</a:t>
          </a:r>
        </a:p>
      </dgm:t>
    </dgm:pt>
    <dgm:pt modelId="{449A67AF-3C1F-4348-BFA8-CACAC294D42B}" type="parTrans" cxnId="{86422F88-CAB8-4913-B183-593C88A27D4F}">
      <dgm:prSet/>
      <dgm:spPr/>
      <dgm:t>
        <a:bodyPr/>
        <a:lstStyle/>
        <a:p>
          <a:endParaRPr lang="en-US"/>
        </a:p>
      </dgm:t>
    </dgm:pt>
    <dgm:pt modelId="{75892E27-E352-432F-993D-907DEEFB4028}" type="sibTrans" cxnId="{86422F88-CAB8-4913-B183-593C88A27D4F}">
      <dgm:prSet/>
      <dgm:spPr/>
      <dgm:t>
        <a:bodyPr/>
        <a:lstStyle/>
        <a:p>
          <a:endParaRPr lang="en-US"/>
        </a:p>
      </dgm:t>
    </dgm:pt>
    <dgm:pt modelId="{1585CCD0-DCC9-47F2-BE7C-E76CF4E1E432}">
      <dgm:prSet/>
      <dgm:spPr/>
      <dgm:t>
        <a:bodyPr/>
        <a:lstStyle/>
        <a:p>
          <a:r>
            <a:rPr lang="en-US"/>
            <a:t>“All-Vegetable” Diets</a:t>
          </a:r>
        </a:p>
      </dgm:t>
    </dgm:pt>
    <dgm:pt modelId="{612998EB-B989-4B7F-803B-594C18C1258F}" type="parTrans" cxnId="{9D61A634-133F-4FE0-9F67-48D7D731AC4D}">
      <dgm:prSet/>
      <dgm:spPr/>
      <dgm:t>
        <a:bodyPr/>
        <a:lstStyle/>
        <a:p>
          <a:endParaRPr lang="en-US"/>
        </a:p>
      </dgm:t>
    </dgm:pt>
    <dgm:pt modelId="{A2957C89-BE14-42B9-A48F-3F854873C0F5}" type="sibTrans" cxnId="{9D61A634-133F-4FE0-9F67-48D7D731AC4D}">
      <dgm:prSet/>
      <dgm:spPr/>
      <dgm:t>
        <a:bodyPr/>
        <a:lstStyle/>
        <a:p>
          <a:endParaRPr lang="en-US"/>
        </a:p>
      </dgm:t>
    </dgm:pt>
    <dgm:pt modelId="{268C909B-E2EC-4DCA-8C91-39800C066D20}">
      <dgm:prSet/>
      <dgm:spPr/>
      <dgm:t>
        <a:bodyPr/>
        <a:lstStyle/>
        <a:p>
          <a:r>
            <a:rPr lang="en-US"/>
            <a:t>“Organically” Raised</a:t>
          </a:r>
        </a:p>
      </dgm:t>
    </dgm:pt>
    <dgm:pt modelId="{22A01E8F-5518-4939-AC79-E309599FF5BC}" type="parTrans" cxnId="{12AF08B9-9370-4917-AEB3-05BA97D5BE61}">
      <dgm:prSet/>
      <dgm:spPr/>
      <dgm:t>
        <a:bodyPr/>
        <a:lstStyle/>
        <a:p>
          <a:endParaRPr lang="en-US"/>
        </a:p>
      </dgm:t>
    </dgm:pt>
    <dgm:pt modelId="{51C9F838-0952-42EB-93CE-AC077100BA9D}" type="sibTrans" cxnId="{12AF08B9-9370-4917-AEB3-05BA97D5BE61}">
      <dgm:prSet/>
      <dgm:spPr/>
      <dgm:t>
        <a:bodyPr/>
        <a:lstStyle/>
        <a:p>
          <a:endParaRPr lang="en-US"/>
        </a:p>
      </dgm:t>
    </dgm:pt>
    <dgm:pt modelId="{DF5EDED2-3FD4-43C3-AD44-1A1A9387DE4C}">
      <dgm:prSet/>
      <dgm:spPr/>
      <dgm:t>
        <a:bodyPr/>
        <a:lstStyle/>
        <a:p>
          <a:r>
            <a:rPr lang="en-US"/>
            <a:t>Animal Well-Being</a:t>
          </a:r>
        </a:p>
      </dgm:t>
    </dgm:pt>
    <dgm:pt modelId="{9D8DF932-0319-467C-A430-3684469565E2}" type="parTrans" cxnId="{A890EA07-FC24-420F-BEA6-31012A1AE134}">
      <dgm:prSet/>
      <dgm:spPr/>
      <dgm:t>
        <a:bodyPr/>
        <a:lstStyle/>
        <a:p>
          <a:endParaRPr lang="en-US"/>
        </a:p>
      </dgm:t>
    </dgm:pt>
    <dgm:pt modelId="{D2E95E30-02BD-494A-BD3D-6DDA7B4BB201}" type="sibTrans" cxnId="{A890EA07-FC24-420F-BEA6-31012A1AE134}">
      <dgm:prSet/>
      <dgm:spPr/>
      <dgm:t>
        <a:bodyPr/>
        <a:lstStyle/>
        <a:p>
          <a:endParaRPr lang="en-US"/>
        </a:p>
      </dgm:t>
    </dgm:pt>
    <dgm:pt modelId="{31C6D3A7-6DD6-4A01-8A03-852D79399692}">
      <dgm:prSet/>
      <dgm:spPr/>
      <dgm:t>
        <a:bodyPr/>
        <a:lstStyle/>
        <a:p>
          <a:r>
            <a:rPr lang="en-US"/>
            <a:t>Local Sourcing</a:t>
          </a:r>
        </a:p>
      </dgm:t>
    </dgm:pt>
    <dgm:pt modelId="{FD13C3F9-AFC3-4627-B555-C7D0F0E5E7A1}" type="parTrans" cxnId="{4F66F55B-650C-4277-922E-7CE33B77E51C}">
      <dgm:prSet/>
      <dgm:spPr/>
      <dgm:t>
        <a:bodyPr/>
        <a:lstStyle/>
        <a:p>
          <a:endParaRPr lang="en-US"/>
        </a:p>
      </dgm:t>
    </dgm:pt>
    <dgm:pt modelId="{51611D10-5981-4DB4-A6CF-C0F85A1975A1}" type="sibTrans" cxnId="{4F66F55B-650C-4277-922E-7CE33B77E51C}">
      <dgm:prSet/>
      <dgm:spPr/>
      <dgm:t>
        <a:bodyPr/>
        <a:lstStyle/>
        <a:p>
          <a:endParaRPr lang="en-US"/>
        </a:p>
      </dgm:t>
    </dgm:pt>
    <dgm:pt modelId="{3E918108-F571-4811-AC7C-2157AC173492}" type="pres">
      <dgm:prSet presAssocID="{29A43A91-551B-47D6-B0BD-C30DCFF58B24}" presName="root" presStyleCnt="0">
        <dgm:presLayoutVars>
          <dgm:dir/>
          <dgm:resizeHandles val="exact"/>
        </dgm:presLayoutVars>
      </dgm:prSet>
      <dgm:spPr/>
    </dgm:pt>
    <dgm:pt modelId="{8EDA0CC3-D862-499D-9EF1-F72FECB8A0A2}" type="pres">
      <dgm:prSet presAssocID="{8DE78093-EC72-4C08-A024-5CE3B179D46F}" presName="compNode" presStyleCnt="0"/>
      <dgm:spPr/>
    </dgm:pt>
    <dgm:pt modelId="{F1346AB6-39F0-4C0F-BA8A-4DCF6180650F}" type="pres">
      <dgm:prSet presAssocID="{8DE78093-EC72-4C08-A024-5CE3B179D46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F6185E09-A872-46D6-9A6D-E55EA10D0165}" type="pres">
      <dgm:prSet presAssocID="{8DE78093-EC72-4C08-A024-5CE3B179D46F}" presName="spaceRect" presStyleCnt="0"/>
      <dgm:spPr/>
    </dgm:pt>
    <dgm:pt modelId="{BDBFDF1F-F57A-4E75-8A68-298FE9C5F697}" type="pres">
      <dgm:prSet presAssocID="{8DE78093-EC72-4C08-A024-5CE3B179D46F}" presName="textRect" presStyleLbl="revTx" presStyleIdx="0" presStyleCnt="5">
        <dgm:presLayoutVars>
          <dgm:chMax val="1"/>
          <dgm:chPref val="1"/>
        </dgm:presLayoutVars>
      </dgm:prSet>
      <dgm:spPr/>
    </dgm:pt>
    <dgm:pt modelId="{AA6222D7-6B1D-436D-B0F1-B859A8E271ED}" type="pres">
      <dgm:prSet presAssocID="{75892E27-E352-432F-993D-907DEEFB4028}" presName="sibTrans" presStyleCnt="0"/>
      <dgm:spPr/>
    </dgm:pt>
    <dgm:pt modelId="{73BCB865-60D9-472F-8B36-00B0D746E6C0}" type="pres">
      <dgm:prSet presAssocID="{1585CCD0-DCC9-47F2-BE7C-E76CF4E1E432}" presName="compNode" presStyleCnt="0"/>
      <dgm:spPr/>
    </dgm:pt>
    <dgm:pt modelId="{01F00170-0A08-4CAF-B470-B61B938D12BA}" type="pres">
      <dgm:prSet presAssocID="{1585CCD0-DCC9-47F2-BE7C-E76CF4E1E43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7B9519B8-6542-455D-86FA-0F48F47A0ECE}" type="pres">
      <dgm:prSet presAssocID="{1585CCD0-DCC9-47F2-BE7C-E76CF4E1E432}" presName="spaceRect" presStyleCnt="0"/>
      <dgm:spPr/>
    </dgm:pt>
    <dgm:pt modelId="{8AA3F0DF-E21E-444E-ADAC-36B9E8F4ECA9}" type="pres">
      <dgm:prSet presAssocID="{1585CCD0-DCC9-47F2-BE7C-E76CF4E1E432}" presName="textRect" presStyleLbl="revTx" presStyleIdx="1" presStyleCnt="5">
        <dgm:presLayoutVars>
          <dgm:chMax val="1"/>
          <dgm:chPref val="1"/>
        </dgm:presLayoutVars>
      </dgm:prSet>
      <dgm:spPr/>
    </dgm:pt>
    <dgm:pt modelId="{6431B7E7-6BBB-4A15-A6D6-16C5E3B5CD07}" type="pres">
      <dgm:prSet presAssocID="{A2957C89-BE14-42B9-A48F-3F854873C0F5}" presName="sibTrans" presStyleCnt="0"/>
      <dgm:spPr/>
    </dgm:pt>
    <dgm:pt modelId="{489A98F3-2DA8-4587-A6FC-DB5C467FDD91}" type="pres">
      <dgm:prSet presAssocID="{268C909B-E2EC-4DCA-8C91-39800C066D20}" presName="compNode" presStyleCnt="0"/>
      <dgm:spPr/>
    </dgm:pt>
    <dgm:pt modelId="{4EC88015-8CC9-471C-B919-983F8F460BBC}" type="pres">
      <dgm:prSet presAssocID="{268C909B-E2EC-4DCA-8C91-39800C066D2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rbage"/>
        </a:ext>
      </dgm:extLst>
    </dgm:pt>
    <dgm:pt modelId="{89239C03-20EF-4F13-A170-34522B89309F}" type="pres">
      <dgm:prSet presAssocID="{268C909B-E2EC-4DCA-8C91-39800C066D20}" presName="spaceRect" presStyleCnt="0"/>
      <dgm:spPr/>
    </dgm:pt>
    <dgm:pt modelId="{CD1FD1F1-185C-4942-A8AA-174C0D32B903}" type="pres">
      <dgm:prSet presAssocID="{268C909B-E2EC-4DCA-8C91-39800C066D20}" presName="textRect" presStyleLbl="revTx" presStyleIdx="2" presStyleCnt="5">
        <dgm:presLayoutVars>
          <dgm:chMax val="1"/>
          <dgm:chPref val="1"/>
        </dgm:presLayoutVars>
      </dgm:prSet>
      <dgm:spPr/>
    </dgm:pt>
    <dgm:pt modelId="{53342FA7-2F36-4555-8112-9AA5D288F1A1}" type="pres">
      <dgm:prSet presAssocID="{51C9F838-0952-42EB-93CE-AC077100BA9D}" presName="sibTrans" presStyleCnt="0"/>
      <dgm:spPr/>
    </dgm:pt>
    <dgm:pt modelId="{901F469D-3562-4511-ABB7-8E86E28F977A}" type="pres">
      <dgm:prSet presAssocID="{DF5EDED2-3FD4-43C3-AD44-1A1A9387DE4C}" presName="compNode" presStyleCnt="0"/>
      <dgm:spPr/>
    </dgm:pt>
    <dgm:pt modelId="{41590605-F4E8-4039-BFE6-CA8B8E207E48}" type="pres">
      <dgm:prSet presAssocID="{DF5EDED2-3FD4-43C3-AD44-1A1A9387DE4C}" presName="iconRect" presStyleLbl="node1" presStyleIdx="3" presStyleCnt="5"/>
      <dgm:spPr>
        <a:solidFill>
          <a:schemeClr val="accent5"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50800" dist="50800" dir="5400000" algn="ctr" rotWithShape="0">
            <a:srgbClr val="000000">
              <a:alpha val="0"/>
            </a:srgbClr>
          </a:outerShdw>
        </a:effectLst>
      </dgm:spPr>
    </dgm:pt>
    <dgm:pt modelId="{7D956C1C-80DF-44D4-9472-E92999B34EF1}" type="pres">
      <dgm:prSet presAssocID="{DF5EDED2-3FD4-43C3-AD44-1A1A9387DE4C}" presName="spaceRect" presStyleCnt="0"/>
      <dgm:spPr/>
    </dgm:pt>
    <dgm:pt modelId="{55187BA2-06D8-4BD3-8483-DF9BD63FE110}" type="pres">
      <dgm:prSet presAssocID="{DF5EDED2-3FD4-43C3-AD44-1A1A9387DE4C}" presName="textRect" presStyleLbl="revTx" presStyleIdx="3" presStyleCnt="5">
        <dgm:presLayoutVars>
          <dgm:chMax val="1"/>
          <dgm:chPref val="1"/>
        </dgm:presLayoutVars>
      </dgm:prSet>
      <dgm:spPr/>
    </dgm:pt>
    <dgm:pt modelId="{7DB3F979-D105-4D69-99FC-AE2B7DA867F9}" type="pres">
      <dgm:prSet presAssocID="{D2E95E30-02BD-494A-BD3D-6DDA7B4BB201}" presName="sibTrans" presStyleCnt="0"/>
      <dgm:spPr/>
    </dgm:pt>
    <dgm:pt modelId="{DD2C1B0D-9E6F-4F8D-A6E8-E2904B8E7B94}" type="pres">
      <dgm:prSet presAssocID="{31C6D3A7-6DD6-4A01-8A03-852D79399692}" presName="compNode" presStyleCnt="0"/>
      <dgm:spPr/>
    </dgm:pt>
    <dgm:pt modelId="{60E169F0-2D88-43B1-8940-0635748DBE08}" type="pres">
      <dgm:prSet presAssocID="{31C6D3A7-6DD6-4A01-8A03-852D79399692}" presName="iconRect" presStyleLbl="node1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67FAFA2E-6F72-4526-89CE-FE458706B3FE}" type="pres">
      <dgm:prSet presAssocID="{31C6D3A7-6DD6-4A01-8A03-852D79399692}" presName="spaceRect" presStyleCnt="0"/>
      <dgm:spPr/>
    </dgm:pt>
    <dgm:pt modelId="{C7AA18E1-D24C-44D0-B1BA-D1256DBD8A32}" type="pres">
      <dgm:prSet presAssocID="{31C6D3A7-6DD6-4A01-8A03-852D7939969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890EA07-FC24-420F-BEA6-31012A1AE134}" srcId="{29A43A91-551B-47D6-B0BD-C30DCFF58B24}" destId="{DF5EDED2-3FD4-43C3-AD44-1A1A9387DE4C}" srcOrd="3" destOrd="0" parTransId="{9D8DF932-0319-467C-A430-3684469565E2}" sibTransId="{D2E95E30-02BD-494A-BD3D-6DDA7B4BB201}"/>
    <dgm:cxn modelId="{E34EAB12-5298-49AA-95B3-DBBC270DD7DF}" type="presOf" srcId="{8DE78093-EC72-4C08-A024-5CE3B179D46F}" destId="{BDBFDF1F-F57A-4E75-8A68-298FE9C5F697}" srcOrd="0" destOrd="0" presId="urn:microsoft.com/office/officeart/2018/2/layout/IconLabelList"/>
    <dgm:cxn modelId="{5AAA5E33-139B-400D-B441-B3AB381D2975}" type="presOf" srcId="{1585CCD0-DCC9-47F2-BE7C-E76CF4E1E432}" destId="{8AA3F0DF-E21E-444E-ADAC-36B9E8F4ECA9}" srcOrd="0" destOrd="0" presId="urn:microsoft.com/office/officeart/2018/2/layout/IconLabelList"/>
    <dgm:cxn modelId="{9D61A634-133F-4FE0-9F67-48D7D731AC4D}" srcId="{29A43A91-551B-47D6-B0BD-C30DCFF58B24}" destId="{1585CCD0-DCC9-47F2-BE7C-E76CF4E1E432}" srcOrd="1" destOrd="0" parTransId="{612998EB-B989-4B7F-803B-594C18C1258F}" sibTransId="{A2957C89-BE14-42B9-A48F-3F854873C0F5}"/>
    <dgm:cxn modelId="{4F66F55B-650C-4277-922E-7CE33B77E51C}" srcId="{29A43A91-551B-47D6-B0BD-C30DCFF58B24}" destId="{31C6D3A7-6DD6-4A01-8A03-852D79399692}" srcOrd="4" destOrd="0" parTransId="{FD13C3F9-AFC3-4627-B555-C7D0F0E5E7A1}" sibTransId="{51611D10-5981-4DB4-A6CF-C0F85A1975A1}"/>
    <dgm:cxn modelId="{B02CEF62-36F4-4AD2-B9A3-50D3B031EBB5}" type="presOf" srcId="{31C6D3A7-6DD6-4A01-8A03-852D79399692}" destId="{C7AA18E1-D24C-44D0-B1BA-D1256DBD8A32}" srcOrd="0" destOrd="0" presId="urn:microsoft.com/office/officeart/2018/2/layout/IconLabelList"/>
    <dgm:cxn modelId="{86422F88-CAB8-4913-B183-593C88A27D4F}" srcId="{29A43A91-551B-47D6-B0BD-C30DCFF58B24}" destId="{8DE78093-EC72-4C08-A024-5CE3B179D46F}" srcOrd="0" destOrd="0" parTransId="{449A67AF-3C1F-4348-BFA8-CACAC294D42B}" sibTransId="{75892E27-E352-432F-993D-907DEEFB4028}"/>
    <dgm:cxn modelId="{B8FB4B90-56D3-4B8C-92BE-3E006BF7BFD0}" type="presOf" srcId="{DF5EDED2-3FD4-43C3-AD44-1A1A9387DE4C}" destId="{55187BA2-06D8-4BD3-8483-DF9BD63FE110}" srcOrd="0" destOrd="0" presId="urn:microsoft.com/office/officeart/2018/2/layout/IconLabelList"/>
    <dgm:cxn modelId="{AD63F5A3-9040-4B7F-BD74-8CF16E766A0F}" type="presOf" srcId="{29A43A91-551B-47D6-B0BD-C30DCFF58B24}" destId="{3E918108-F571-4811-AC7C-2157AC173492}" srcOrd="0" destOrd="0" presId="urn:microsoft.com/office/officeart/2018/2/layout/IconLabelList"/>
    <dgm:cxn modelId="{12AF08B9-9370-4917-AEB3-05BA97D5BE61}" srcId="{29A43A91-551B-47D6-B0BD-C30DCFF58B24}" destId="{268C909B-E2EC-4DCA-8C91-39800C066D20}" srcOrd="2" destOrd="0" parTransId="{22A01E8F-5518-4939-AC79-E309599FF5BC}" sibTransId="{51C9F838-0952-42EB-93CE-AC077100BA9D}"/>
    <dgm:cxn modelId="{184020EB-6D5C-4A75-B1F1-57876AD41747}" type="presOf" srcId="{268C909B-E2EC-4DCA-8C91-39800C066D20}" destId="{CD1FD1F1-185C-4942-A8AA-174C0D32B903}" srcOrd="0" destOrd="0" presId="urn:microsoft.com/office/officeart/2018/2/layout/IconLabelList"/>
    <dgm:cxn modelId="{80356B35-3476-43B3-BD2F-7B4C80BD3B07}" type="presParOf" srcId="{3E918108-F571-4811-AC7C-2157AC173492}" destId="{8EDA0CC3-D862-499D-9EF1-F72FECB8A0A2}" srcOrd="0" destOrd="0" presId="urn:microsoft.com/office/officeart/2018/2/layout/IconLabelList"/>
    <dgm:cxn modelId="{D3ED929F-31D7-4A95-A3B2-0BDB8643D93C}" type="presParOf" srcId="{8EDA0CC3-D862-499D-9EF1-F72FECB8A0A2}" destId="{F1346AB6-39F0-4C0F-BA8A-4DCF6180650F}" srcOrd="0" destOrd="0" presId="urn:microsoft.com/office/officeart/2018/2/layout/IconLabelList"/>
    <dgm:cxn modelId="{87A9ED3D-E3B2-4EBB-AE98-9D5322C88644}" type="presParOf" srcId="{8EDA0CC3-D862-499D-9EF1-F72FECB8A0A2}" destId="{F6185E09-A872-46D6-9A6D-E55EA10D0165}" srcOrd="1" destOrd="0" presId="urn:microsoft.com/office/officeart/2018/2/layout/IconLabelList"/>
    <dgm:cxn modelId="{34013527-F4CD-4407-B190-9A649CDD5824}" type="presParOf" srcId="{8EDA0CC3-D862-499D-9EF1-F72FECB8A0A2}" destId="{BDBFDF1F-F57A-4E75-8A68-298FE9C5F697}" srcOrd="2" destOrd="0" presId="urn:microsoft.com/office/officeart/2018/2/layout/IconLabelList"/>
    <dgm:cxn modelId="{BF45F847-B144-4DCE-BE88-DD1F9A8B6888}" type="presParOf" srcId="{3E918108-F571-4811-AC7C-2157AC173492}" destId="{AA6222D7-6B1D-436D-B0F1-B859A8E271ED}" srcOrd="1" destOrd="0" presId="urn:microsoft.com/office/officeart/2018/2/layout/IconLabelList"/>
    <dgm:cxn modelId="{F2EB56FC-6790-42A0-886E-7A4A74DBC077}" type="presParOf" srcId="{3E918108-F571-4811-AC7C-2157AC173492}" destId="{73BCB865-60D9-472F-8B36-00B0D746E6C0}" srcOrd="2" destOrd="0" presId="urn:microsoft.com/office/officeart/2018/2/layout/IconLabelList"/>
    <dgm:cxn modelId="{E7078A0D-2E5E-4F83-BCC6-D1938043E836}" type="presParOf" srcId="{73BCB865-60D9-472F-8B36-00B0D746E6C0}" destId="{01F00170-0A08-4CAF-B470-B61B938D12BA}" srcOrd="0" destOrd="0" presId="urn:microsoft.com/office/officeart/2018/2/layout/IconLabelList"/>
    <dgm:cxn modelId="{941B59C7-4C36-487B-8D4E-158E488C8489}" type="presParOf" srcId="{73BCB865-60D9-472F-8B36-00B0D746E6C0}" destId="{7B9519B8-6542-455D-86FA-0F48F47A0ECE}" srcOrd="1" destOrd="0" presId="urn:microsoft.com/office/officeart/2018/2/layout/IconLabelList"/>
    <dgm:cxn modelId="{DCF081BA-8A54-4B01-8196-4848C35E625C}" type="presParOf" srcId="{73BCB865-60D9-472F-8B36-00B0D746E6C0}" destId="{8AA3F0DF-E21E-444E-ADAC-36B9E8F4ECA9}" srcOrd="2" destOrd="0" presId="urn:microsoft.com/office/officeart/2018/2/layout/IconLabelList"/>
    <dgm:cxn modelId="{7250B872-D956-42BF-9EB3-80EA70C5A5DA}" type="presParOf" srcId="{3E918108-F571-4811-AC7C-2157AC173492}" destId="{6431B7E7-6BBB-4A15-A6D6-16C5E3B5CD07}" srcOrd="3" destOrd="0" presId="urn:microsoft.com/office/officeart/2018/2/layout/IconLabelList"/>
    <dgm:cxn modelId="{0D7F46DB-4018-4172-B623-8E2A623A9D76}" type="presParOf" srcId="{3E918108-F571-4811-AC7C-2157AC173492}" destId="{489A98F3-2DA8-4587-A6FC-DB5C467FDD91}" srcOrd="4" destOrd="0" presId="urn:microsoft.com/office/officeart/2018/2/layout/IconLabelList"/>
    <dgm:cxn modelId="{6D86826B-CCA3-46D6-9311-5AB90CFC86E5}" type="presParOf" srcId="{489A98F3-2DA8-4587-A6FC-DB5C467FDD91}" destId="{4EC88015-8CC9-471C-B919-983F8F460BBC}" srcOrd="0" destOrd="0" presId="urn:microsoft.com/office/officeart/2018/2/layout/IconLabelList"/>
    <dgm:cxn modelId="{8FD69B54-3911-4443-9686-E2F1A2904C3F}" type="presParOf" srcId="{489A98F3-2DA8-4587-A6FC-DB5C467FDD91}" destId="{89239C03-20EF-4F13-A170-34522B89309F}" srcOrd="1" destOrd="0" presId="urn:microsoft.com/office/officeart/2018/2/layout/IconLabelList"/>
    <dgm:cxn modelId="{E05570E9-7D4F-4603-ABA3-C41A9A3BBBBB}" type="presParOf" srcId="{489A98F3-2DA8-4587-A6FC-DB5C467FDD91}" destId="{CD1FD1F1-185C-4942-A8AA-174C0D32B903}" srcOrd="2" destOrd="0" presId="urn:microsoft.com/office/officeart/2018/2/layout/IconLabelList"/>
    <dgm:cxn modelId="{1F34A21A-264C-4B86-B615-F76C40F48B52}" type="presParOf" srcId="{3E918108-F571-4811-AC7C-2157AC173492}" destId="{53342FA7-2F36-4555-8112-9AA5D288F1A1}" srcOrd="5" destOrd="0" presId="urn:microsoft.com/office/officeart/2018/2/layout/IconLabelList"/>
    <dgm:cxn modelId="{263750E0-D4EF-41EE-82FA-22BCCD915C65}" type="presParOf" srcId="{3E918108-F571-4811-AC7C-2157AC173492}" destId="{901F469D-3562-4511-ABB7-8E86E28F977A}" srcOrd="6" destOrd="0" presId="urn:microsoft.com/office/officeart/2018/2/layout/IconLabelList"/>
    <dgm:cxn modelId="{953F6AB2-1E72-4CEF-A443-39B08EFBEA0F}" type="presParOf" srcId="{901F469D-3562-4511-ABB7-8E86E28F977A}" destId="{41590605-F4E8-4039-BFE6-CA8B8E207E48}" srcOrd="0" destOrd="0" presId="urn:microsoft.com/office/officeart/2018/2/layout/IconLabelList"/>
    <dgm:cxn modelId="{03F6F74E-BAE1-4A01-BF7D-D41B41DED698}" type="presParOf" srcId="{901F469D-3562-4511-ABB7-8E86E28F977A}" destId="{7D956C1C-80DF-44D4-9472-E92999B34EF1}" srcOrd="1" destOrd="0" presId="urn:microsoft.com/office/officeart/2018/2/layout/IconLabelList"/>
    <dgm:cxn modelId="{A14B6320-8456-4AAB-9C88-5DF7ACC7855C}" type="presParOf" srcId="{901F469D-3562-4511-ABB7-8E86E28F977A}" destId="{55187BA2-06D8-4BD3-8483-DF9BD63FE110}" srcOrd="2" destOrd="0" presId="urn:microsoft.com/office/officeart/2018/2/layout/IconLabelList"/>
    <dgm:cxn modelId="{EF1A88FB-7BDA-47D9-A5CA-3943C1066A3D}" type="presParOf" srcId="{3E918108-F571-4811-AC7C-2157AC173492}" destId="{7DB3F979-D105-4D69-99FC-AE2B7DA867F9}" srcOrd="7" destOrd="0" presId="urn:microsoft.com/office/officeart/2018/2/layout/IconLabelList"/>
    <dgm:cxn modelId="{838B6DFD-098F-4CAE-BB65-AE70FED102D0}" type="presParOf" srcId="{3E918108-F571-4811-AC7C-2157AC173492}" destId="{DD2C1B0D-9E6F-4F8D-A6E8-E2904B8E7B94}" srcOrd="8" destOrd="0" presId="urn:microsoft.com/office/officeart/2018/2/layout/IconLabelList"/>
    <dgm:cxn modelId="{EED95DBE-8C97-47E6-BCAF-1987CF053992}" type="presParOf" srcId="{DD2C1B0D-9E6F-4F8D-A6E8-E2904B8E7B94}" destId="{60E169F0-2D88-43B1-8940-0635748DBE08}" srcOrd="0" destOrd="0" presId="urn:microsoft.com/office/officeart/2018/2/layout/IconLabelList"/>
    <dgm:cxn modelId="{9BDD2EB6-96A6-4E81-9A4E-4A7ED377063F}" type="presParOf" srcId="{DD2C1B0D-9E6F-4F8D-A6E8-E2904B8E7B94}" destId="{67FAFA2E-6F72-4526-89CE-FE458706B3FE}" srcOrd="1" destOrd="0" presId="urn:microsoft.com/office/officeart/2018/2/layout/IconLabelList"/>
    <dgm:cxn modelId="{24A89AC5-0CCC-4C47-85B2-458640A1D50E}" type="presParOf" srcId="{DD2C1B0D-9E6F-4F8D-A6E8-E2904B8E7B94}" destId="{C7AA18E1-D24C-44D0-B1BA-D1256DBD8A3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46AB6-39F0-4C0F-BA8A-4DCF6180650F}">
      <dsp:nvSpPr>
        <dsp:cNvPr id="0" name=""/>
        <dsp:cNvSpPr/>
      </dsp:nvSpPr>
      <dsp:spPr>
        <a:xfrm>
          <a:off x="469453" y="974738"/>
          <a:ext cx="765703" cy="765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FDF1F-F57A-4E75-8A68-298FE9C5F697}">
      <dsp:nvSpPr>
        <dsp:cNvPr id="0" name=""/>
        <dsp:cNvSpPr/>
      </dsp:nvSpPr>
      <dsp:spPr>
        <a:xfrm>
          <a:off x="1523" y="1995886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“Environmentally Friendly” Products</a:t>
          </a:r>
        </a:p>
      </dsp:txBody>
      <dsp:txXfrm>
        <a:off x="1523" y="1995886"/>
        <a:ext cx="1701562" cy="680625"/>
      </dsp:txXfrm>
    </dsp:sp>
    <dsp:sp modelId="{01F00170-0A08-4CAF-B470-B61B938D12BA}">
      <dsp:nvSpPr>
        <dsp:cNvPr id="0" name=""/>
        <dsp:cNvSpPr/>
      </dsp:nvSpPr>
      <dsp:spPr>
        <a:xfrm>
          <a:off x="2468788" y="974738"/>
          <a:ext cx="765703" cy="765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3F0DF-E21E-444E-ADAC-36B9E8F4ECA9}">
      <dsp:nvSpPr>
        <dsp:cNvPr id="0" name=""/>
        <dsp:cNvSpPr/>
      </dsp:nvSpPr>
      <dsp:spPr>
        <a:xfrm>
          <a:off x="2000859" y="1995886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“All-Vegetable” Diets</a:t>
          </a:r>
        </a:p>
      </dsp:txBody>
      <dsp:txXfrm>
        <a:off x="2000859" y="1995886"/>
        <a:ext cx="1701562" cy="680625"/>
      </dsp:txXfrm>
    </dsp:sp>
    <dsp:sp modelId="{4EC88015-8CC9-471C-B919-983F8F460BBC}">
      <dsp:nvSpPr>
        <dsp:cNvPr id="0" name=""/>
        <dsp:cNvSpPr/>
      </dsp:nvSpPr>
      <dsp:spPr>
        <a:xfrm>
          <a:off x="4468124" y="974738"/>
          <a:ext cx="765703" cy="7657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FD1F1-185C-4942-A8AA-174C0D32B903}">
      <dsp:nvSpPr>
        <dsp:cNvPr id="0" name=""/>
        <dsp:cNvSpPr/>
      </dsp:nvSpPr>
      <dsp:spPr>
        <a:xfrm>
          <a:off x="4000195" y="1995886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“Organically” Raised</a:t>
          </a:r>
        </a:p>
      </dsp:txBody>
      <dsp:txXfrm>
        <a:off x="4000195" y="1995886"/>
        <a:ext cx="1701562" cy="680625"/>
      </dsp:txXfrm>
    </dsp:sp>
    <dsp:sp modelId="{41590605-F4E8-4039-BFE6-CA8B8E207E48}">
      <dsp:nvSpPr>
        <dsp:cNvPr id="0" name=""/>
        <dsp:cNvSpPr/>
      </dsp:nvSpPr>
      <dsp:spPr>
        <a:xfrm>
          <a:off x="6467460" y="974738"/>
          <a:ext cx="765703" cy="765703"/>
        </a:xfrm>
        <a:prstGeom prst="rect">
          <a:avLst/>
        </a:prstGeom>
        <a:solidFill>
          <a:schemeClr val="accent5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</a:ln>
        <a:effectLst>
          <a:outerShdw blurRad="50800" dist="50800" dir="5400000" algn="ctr" rotWithShape="0">
            <a:srgbClr val="000000">
              <a:alpha val="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87BA2-06D8-4BD3-8483-DF9BD63FE110}">
      <dsp:nvSpPr>
        <dsp:cNvPr id="0" name=""/>
        <dsp:cNvSpPr/>
      </dsp:nvSpPr>
      <dsp:spPr>
        <a:xfrm>
          <a:off x="5999531" y="1995886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Animal Well-Being</a:t>
          </a:r>
        </a:p>
      </dsp:txBody>
      <dsp:txXfrm>
        <a:off x="5999531" y="1995886"/>
        <a:ext cx="1701562" cy="680625"/>
      </dsp:txXfrm>
    </dsp:sp>
    <dsp:sp modelId="{60E169F0-2D88-43B1-8940-0635748DBE08}">
      <dsp:nvSpPr>
        <dsp:cNvPr id="0" name=""/>
        <dsp:cNvSpPr/>
      </dsp:nvSpPr>
      <dsp:spPr>
        <a:xfrm>
          <a:off x="8466796" y="974738"/>
          <a:ext cx="765703" cy="7657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A18E1-D24C-44D0-B1BA-D1256DBD8A32}">
      <dsp:nvSpPr>
        <dsp:cNvPr id="0" name=""/>
        <dsp:cNvSpPr/>
      </dsp:nvSpPr>
      <dsp:spPr>
        <a:xfrm>
          <a:off x="7998867" y="1995886"/>
          <a:ext cx="1701562" cy="68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Local Sourcing</a:t>
          </a:r>
        </a:p>
      </dsp:txBody>
      <dsp:txXfrm>
        <a:off x="7998867" y="1995886"/>
        <a:ext cx="1701562" cy="680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F03DE-D81A-5745-9E93-CB854E8AB4C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8303B-C991-1348-8F63-7401B27E2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03B-C991-1348-8F63-7401B27E2C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6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0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8730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639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27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3815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08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07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5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40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203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0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nRYi2ukzOs?feature=oembed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Ma-i_c9sUc?feature=oembed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sandersonfarms.com/wp-content/uploads/2017/12/Truth-in-Labeling.pdf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5CTjtAW70?feature=oembed" TargetMode="Externa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6852" y="1792225"/>
            <a:ext cx="4297680" cy="2767130"/>
          </a:xfrm>
        </p:spPr>
        <p:txBody>
          <a:bodyPr>
            <a:normAutofit/>
          </a:bodyPr>
          <a:lstStyle/>
          <a:p>
            <a:r>
              <a:rPr lang="en-US" sz="5400" dirty="0"/>
              <a:t>POULTRY SCIENCE:</a:t>
            </a:r>
            <a:br>
              <a:rPr lang="en-US" sz="5400" dirty="0"/>
            </a:br>
            <a:r>
              <a:rPr lang="en-US" sz="4400" dirty="0"/>
              <a:t>Farm To Fork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5065775"/>
            <a:ext cx="3793678" cy="91736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Unit 14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08CDBA23-237C-714F-9FD8-3CC60B82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52" y="770097"/>
            <a:ext cx="3888528" cy="9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59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136821"/>
            <a:ext cx="6755199" cy="992239"/>
          </a:xfrm>
        </p:spPr>
        <p:txBody>
          <a:bodyPr>
            <a:normAutofit/>
          </a:bodyPr>
          <a:lstStyle/>
          <a:p>
            <a:r>
              <a:rPr lang="en-US" dirty="0"/>
              <a:t>Step 7: Evisceration</a:t>
            </a:r>
          </a:p>
        </p:txBody>
      </p:sp>
      <p:pic>
        <p:nvPicPr>
          <p:cNvPr id="5" name="Picture 4" descr="Two people standing in a room&#10;&#10;Description automatically generated">
            <a:extLst>
              <a:ext uri="{FF2B5EF4-FFF2-40B4-BE49-F238E27FC236}">
                <a16:creationId xmlns:a16="http://schemas.microsoft.com/office/drawing/2014/main" id="{D3BBC908-A0B0-B044-AAB9-BA856BCB8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905"/>
          <a:stretch/>
        </p:blipFill>
        <p:spPr>
          <a:xfrm>
            <a:off x="620552" y="758649"/>
            <a:ext cx="4001315" cy="5340702"/>
          </a:xfrm>
          <a:prstGeom prst="rect">
            <a:avLst/>
          </a:prstGeom>
        </p:spPr>
      </p:pic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4285129"/>
          </a:xfrm>
        </p:spPr>
        <p:txBody>
          <a:bodyPr>
            <a:normAutofit fontScale="92500"/>
          </a:bodyPr>
          <a:lstStyle/>
          <a:p>
            <a:pPr>
              <a:lnSpc>
                <a:spcPct val="101000"/>
              </a:lnSpc>
            </a:pPr>
            <a:r>
              <a:rPr lang="en-US" sz="2400" b="1" dirty="0"/>
              <a:t>Evisceration</a:t>
            </a:r>
            <a:r>
              <a:rPr lang="en-US" sz="2400" dirty="0"/>
              <a:t> refers to the removal of internal organs.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The </a:t>
            </a:r>
            <a:r>
              <a:rPr lang="en-US" sz="2400" b="1" dirty="0"/>
              <a:t>inedible viscera </a:t>
            </a:r>
            <a:r>
              <a:rPr lang="en-US" sz="2400" dirty="0"/>
              <a:t>consists of the </a:t>
            </a:r>
            <a:r>
              <a:rPr lang="en-US" sz="2400" i="1" dirty="0"/>
              <a:t>spleen, esophagus, lungs, intestines, and reproductive organs</a:t>
            </a:r>
            <a:r>
              <a:rPr lang="en-US" sz="2400" dirty="0"/>
              <a:t>.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The </a:t>
            </a:r>
            <a:r>
              <a:rPr lang="en-US" sz="2400" b="1" dirty="0"/>
              <a:t>intestines</a:t>
            </a:r>
            <a:r>
              <a:rPr lang="en-US" sz="2400" dirty="0"/>
              <a:t> (viscera) are </a:t>
            </a:r>
            <a:r>
              <a:rPr lang="en-US" sz="2400" b="1" dirty="0"/>
              <a:t>federally inspected for signs of disease or other problems.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Identified disease or other problems results in the removal, or condemnation, of the carcass from the processing line. 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The edible viscera, or “</a:t>
            </a:r>
            <a:r>
              <a:rPr lang="en-US" sz="2400" b="1" dirty="0"/>
              <a:t>giblets</a:t>
            </a:r>
            <a:r>
              <a:rPr lang="en-US" sz="2400" dirty="0"/>
              <a:t>”, consist of the </a:t>
            </a:r>
            <a:r>
              <a:rPr lang="en-US" sz="2400" i="1" dirty="0"/>
              <a:t>heart, liver, and gizzard</a:t>
            </a:r>
            <a:r>
              <a:rPr lang="en-US" sz="2400" dirty="0"/>
              <a:t>.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The giblets are packaged in the carcass and sold separately.</a:t>
            </a:r>
          </a:p>
        </p:txBody>
      </p:sp>
    </p:spTree>
    <p:extLst>
      <p:ext uri="{BB962C8B-B14F-4D97-AF65-F5344CB8AC3E}">
        <p14:creationId xmlns:p14="http://schemas.microsoft.com/office/powerpoint/2010/main" val="308118126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>
            <a:normAutofit/>
          </a:bodyPr>
          <a:lstStyle/>
          <a:p>
            <a:r>
              <a:rPr lang="en-US" sz="4000" dirty="0"/>
              <a:t>Step 7: </a:t>
            </a:r>
            <a:br>
              <a:rPr lang="en-US" sz="4000" dirty="0"/>
            </a:br>
            <a:r>
              <a:rPr lang="en-US" sz="4000" dirty="0"/>
              <a:t>Carcass Washing</a:t>
            </a:r>
          </a:p>
        </p:txBody>
      </p:sp>
      <p:pic>
        <p:nvPicPr>
          <p:cNvPr id="7" name="Picture 6" descr="A picture containing indoor, small, table, sitting&#10;&#10;Description automatically generated">
            <a:extLst>
              <a:ext uri="{FF2B5EF4-FFF2-40B4-BE49-F238E27FC236}">
                <a16:creationId xmlns:a16="http://schemas.microsoft.com/office/drawing/2014/main" id="{59B7BBBA-1B75-A044-8FDF-6B04844FF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2" r="-2" b="-2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r>
              <a:rPr lang="en-US" sz="2400" dirty="0"/>
              <a:t>The carcasses are cleaned for microbial and visible concerns.</a:t>
            </a:r>
          </a:p>
          <a:p>
            <a:r>
              <a:rPr lang="en-US" sz="2400" dirty="0"/>
              <a:t>When processing chicken, microbial bacteria such as </a:t>
            </a:r>
            <a:r>
              <a:rPr lang="en-US" sz="2400" i="1" dirty="0"/>
              <a:t>E. Coli </a:t>
            </a:r>
            <a:r>
              <a:rPr lang="en-US" sz="2400" dirty="0"/>
              <a:t>and </a:t>
            </a:r>
            <a:r>
              <a:rPr lang="en-US" sz="2400" i="1" dirty="0"/>
              <a:t>Salmonella </a:t>
            </a:r>
            <a:r>
              <a:rPr lang="en-US" sz="2400" dirty="0"/>
              <a:t>are analyzed.</a:t>
            </a:r>
          </a:p>
        </p:txBody>
      </p:sp>
    </p:spTree>
    <p:extLst>
      <p:ext uri="{BB962C8B-B14F-4D97-AF65-F5344CB8AC3E}">
        <p14:creationId xmlns:p14="http://schemas.microsoft.com/office/powerpoint/2010/main" val="339005668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85103"/>
            <a:ext cx="5303471" cy="843957"/>
          </a:xfrm>
        </p:spPr>
        <p:txBody>
          <a:bodyPr>
            <a:normAutofit/>
          </a:bodyPr>
          <a:lstStyle/>
          <a:p>
            <a:r>
              <a:rPr lang="en-US" sz="4000" dirty="0"/>
              <a:t>Step 8: Chilling</a:t>
            </a:r>
          </a:p>
        </p:txBody>
      </p:sp>
      <p:pic>
        <p:nvPicPr>
          <p:cNvPr id="5" name="Picture 4" descr="A picture containing dog, animal, indoor, hot&#10;&#10;Description automatically generated">
            <a:extLst>
              <a:ext uri="{FF2B5EF4-FFF2-40B4-BE49-F238E27FC236}">
                <a16:creationId xmlns:a16="http://schemas.microsoft.com/office/drawing/2014/main" id="{77D540F4-CA5E-6B44-B4DC-BB1F84A8E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 r="21099" b="-2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4231335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600" dirty="0"/>
              <a:t>The carcass temperature must be reduced to prevent microbial growth.</a:t>
            </a:r>
          </a:p>
          <a:p>
            <a:pPr>
              <a:lnSpc>
                <a:spcPct val="101000"/>
              </a:lnSpc>
            </a:pPr>
            <a:r>
              <a:rPr lang="en-US" sz="1600" dirty="0"/>
              <a:t>The USDA specifies the amount of chilling for specific bird sizes:</a:t>
            </a:r>
          </a:p>
          <a:p>
            <a:pPr lvl="1">
              <a:lnSpc>
                <a:spcPct val="101000"/>
              </a:lnSpc>
            </a:pPr>
            <a:r>
              <a:rPr lang="en-US" sz="1600" dirty="0"/>
              <a:t>4 lb. Broiler = 40</a:t>
            </a:r>
            <a:r>
              <a:rPr lang="en-US" sz="1600" baseline="30000" dirty="0"/>
              <a:t>o</a:t>
            </a:r>
            <a:r>
              <a:rPr lang="en-US" sz="1600" dirty="0"/>
              <a:t>F within 4 Hours</a:t>
            </a:r>
          </a:p>
          <a:p>
            <a:pPr lvl="1">
              <a:lnSpc>
                <a:spcPct val="101000"/>
              </a:lnSpc>
            </a:pPr>
            <a:r>
              <a:rPr lang="en-US" sz="1600" dirty="0"/>
              <a:t>4-8 lb. Broiler = 40</a:t>
            </a:r>
            <a:r>
              <a:rPr lang="en-US" sz="1600" baseline="30000" dirty="0"/>
              <a:t>o</a:t>
            </a:r>
            <a:r>
              <a:rPr lang="en-US" sz="1600" dirty="0"/>
              <a:t>F within 6 Hours</a:t>
            </a:r>
          </a:p>
          <a:p>
            <a:pPr lvl="1">
              <a:lnSpc>
                <a:spcPct val="101000"/>
              </a:lnSpc>
            </a:pPr>
            <a:r>
              <a:rPr lang="en-US" sz="1600" dirty="0"/>
              <a:t>&gt; 8 lb. Broiler = 40</a:t>
            </a:r>
            <a:r>
              <a:rPr lang="en-US" sz="1600" baseline="30000" dirty="0"/>
              <a:t>o</a:t>
            </a:r>
            <a:r>
              <a:rPr lang="en-US" sz="1600" dirty="0"/>
              <a:t>F within 8 Hours</a:t>
            </a:r>
          </a:p>
          <a:p>
            <a:pPr>
              <a:lnSpc>
                <a:spcPct val="101000"/>
              </a:lnSpc>
            </a:pPr>
            <a:r>
              <a:rPr lang="en-US" sz="1600" dirty="0"/>
              <a:t>Submerging the carcass in an </a:t>
            </a:r>
            <a:r>
              <a:rPr lang="en-US" sz="1600" b="1" dirty="0"/>
              <a:t>ice (chilled water) bath</a:t>
            </a:r>
            <a:r>
              <a:rPr lang="en-US" sz="1600" dirty="0"/>
              <a:t> is the most common method of carcass chilling.</a:t>
            </a:r>
          </a:p>
          <a:p>
            <a:pPr>
              <a:lnSpc>
                <a:spcPct val="101000"/>
              </a:lnSpc>
            </a:pPr>
            <a:r>
              <a:rPr lang="en-US" sz="1600" dirty="0"/>
              <a:t>Carcasses can also be chilled by </a:t>
            </a:r>
            <a:r>
              <a:rPr lang="en-US" sz="1600" b="1" dirty="0"/>
              <a:t>air chilling</a:t>
            </a:r>
            <a:r>
              <a:rPr lang="en-US" sz="1600" dirty="0"/>
              <a:t>, which occurs by passing cold air over the carcass. </a:t>
            </a:r>
          </a:p>
          <a:p>
            <a:pPr lvl="1">
              <a:lnSpc>
                <a:spcPct val="101000"/>
              </a:lnSpc>
            </a:pPr>
            <a:r>
              <a:rPr lang="en-US" sz="1600" dirty="0"/>
              <a:t>This is a more expensive process, but some consumers are willing to pay more for air chilling.</a:t>
            </a:r>
          </a:p>
        </p:txBody>
      </p:sp>
    </p:spTree>
    <p:extLst>
      <p:ext uri="{BB962C8B-B14F-4D97-AF65-F5344CB8AC3E}">
        <p14:creationId xmlns:p14="http://schemas.microsoft.com/office/powerpoint/2010/main" val="368070330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>
            <a:normAutofit/>
          </a:bodyPr>
          <a:lstStyle/>
          <a:p>
            <a:r>
              <a:rPr lang="en-US" sz="4000" dirty="0"/>
              <a:t>Step 9: </a:t>
            </a:r>
            <a:br>
              <a:rPr lang="en-US" sz="4000" dirty="0"/>
            </a:br>
            <a:r>
              <a:rPr lang="en-US" sz="4000" dirty="0"/>
              <a:t>Cut-up &amp; Deboning</a:t>
            </a:r>
          </a:p>
        </p:txBody>
      </p:sp>
      <p:pic>
        <p:nvPicPr>
          <p:cNvPr id="5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88A03C2-B4A6-064B-AED0-E90B4FC2F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r="12576" b="-2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4137207"/>
          </a:xfrm>
        </p:spPr>
        <p:txBody>
          <a:bodyPr>
            <a:normAutofit lnSpcReduction="10000"/>
          </a:bodyPr>
          <a:lstStyle/>
          <a:p>
            <a:pPr>
              <a:lnSpc>
                <a:spcPct val="101000"/>
              </a:lnSpc>
            </a:pPr>
            <a:r>
              <a:rPr lang="en-US" sz="2400" dirty="0"/>
              <a:t>On average, 75-80% of the live animal weight is retained in the carcass. 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The carcass can be sold whole, or individual components of carcass can be cut-up for individual sale.</a:t>
            </a:r>
          </a:p>
          <a:p>
            <a:pPr lvl="1">
              <a:lnSpc>
                <a:spcPct val="101000"/>
              </a:lnSpc>
            </a:pPr>
            <a:r>
              <a:rPr lang="en-US" sz="2000" b="1" dirty="0"/>
              <a:t>Cut-up </a:t>
            </a:r>
            <a:r>
              <a:rPr lang="en-US" sz="2000" dirty="0"/>
              <a:t>usually includes the </a:t>
            </a:r>
            <a:r>
              <a:rPr lang="en-US" sz="2000" b="1" i="1" dirty="0"/>
              <a:t>removal of the breast, thigh, drumstick, and wings</a:t>
            </a:r>
            <a:r>
              <a:rPr lang="en-US" sz="2000" b="1" dirty="0"/>
              <a:t>.</a:t>
            </a:r>
          </a:p>
          <a:p>
            <a:pPr>
              <a:lnSpc>
                <a:spcPct val="101000"/>
              </a:lnSpc>
            </a:pPr>
            <a:r>
              <a:rPr lang="en-US" sz="2400" b="1" dirty="0"/>
              <a:t>Deboning</a:t>
            </a:r>
            <a:r>
              <a:rPr lang="en-US" sz="2400" dirty="0"/>
              <a:t> refers to the removal of bone from the cut-up meat.</a:t>
            </a:r>
          </a:p>
          <a:p>
            <a:pPr lvl="1">
              <a:lnSpc>
                <a:spcPct val="101000"/>
              </a:lnSpc>
            </a:pPr>
            <a:r>
              <a:rPr lang="en-US" sz="2000" b="1" i="1" dirty="0"/>
              <a:t>Breasts and thighs are commonly deboned.</a:t>
            </a:r>
          </a:p>
        </p:txBody>
      </p:sp>
    </p:spTree>
    <p:extLst>
      <p:ext uri="{BB962C8B-B14F-4D97-AF65-F5344CB8AC3E}">
        <p14:creationId xmlns:p14="http://schemas.microsoft.com/office/powerpoint/2010/main" val="35446502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124465"/>
            <a:ext cx="6755199" cy="1004595"/>
          </a:xfrm>
        </p:spPr>
        <p:txBody>
          <a:bodyPr>
            <a:normAutofit/>
          </a:bodyPr>
          <a:lstStyle/>
          <a:p>
            <a:r>
              <a:rPr lang="en-US" dirty="0"/>
              <a:t>Step 10: Storage</a:t>
            </a:r>
          </a:p>
        </p:txBody>
      </p:sp>
      <p:pic>
        <p:nvPicPr>
          <p:cNvPr id="5" name="Picture 4" descr="A picture containing indoor, person, blue, bird&#10;&#10;Description automatically generated">
            <a:extLst>
              <a:ext uri="{FF2B5EF4-FFF2-40B4-BE49-F238E27FC236}">
                <a16:creationId xmlns:a16="http://schemas.microsoft.com/office/drawing/2014/main" id="{F32F3CF1-380C-B347-A129-FBA3F0B10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6" r="-1" b="-1"/>
          <a:stretch/>
        </p:blipFill>
        <p:spPr>
          <a:xfrm>
            <a:off x="322737" y="515026"/>
            <a:ext cx="4366365" cy="58279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4002739"/>
          </a:xfrm>
        </p:spPr>
        <p:txBody>
          <a:bodyPr>
            <a:normAutofit/>
          </a:bodyPr>
          <a:lstStyle/>
          <a:p>
            <a:r>
              <a:rPr lang="en-US" sz="2400" dirty="0"/>
              <a:t>Poultry meat should be refrigerated at approximately 30</a:t>
            </a:r>
            <a:r>
              <a:rPr lang="en-US" sz="2400" baseline="30000" dirty="0"/>
              <a:t>o</a:t>
            </a:r>
            <a:r>
              <a:rPr lang="en-US" sz="2400" dirty="0"/>
              <a:t>F.</a:t>
            </a:r>
          </a:p>
          <a:p>
            <a:r>
              <a:rPr lang="en-US" sz="2400" dirty="0"/>
              <a:t>Keeping the poultry below 40</a:t>
            </a:r>
            <a:r>
              <a:rPr lang="en-US" sz="2400" baseline="30000" dirty="0"/>
              <a:t>o</a:t>
            </a:r>
            <a:r>
              <a:rPr lang="en-US" sz="2400" dirty="0"/>
              <a:t>F reduces the risk of microbial growth.</a:t>
            </a:r>
          </a:p>
          <a:p>
            <a:r>
              <a:rPr lang="en-US" sz="2400" dirty="0"/>
              <a:t>Refrigeration and freezing does not kill all microbes. Some will survive, which will be covered in one of the following segments of this unit. </a:t>
            </a:r>
          </a:p>
        </p:txBody>
      </p:sp>
    </p:spTree>
    <p:extLst>
      <p:ext uri="{BB962C8B-B14F-4D97-AF65-F5344CB8AC3E}">
        <p14:creationId xmlns:p14="http://schemas.microsoft.com/office/powerpoint/2010/main" val="327523792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3" descr="An Inside Look at U.S. Poultry Processing">
            <a:hlinkClick r:id="" action="ppaction://media"/>
            <a:extLst>
              <a:ext uri="{FF2B5EF4-FFF2-40B4-BE49-F238E27FC236}">
                <a16:creationId xmlns:a16="http://schemas.microsoft.com/office/drawing/2014/main" id="{9CFE3D6F-7ED9-D94D-98A7-A1C32F68E3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1086" y="894987"/>
            <a:ext cx="9009827" cy="50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5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Farm To Fork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14: Segment 2</a:t>
            </a:r>
          </a:p>
          <a:p>
            <a:r>
              <a:rPr lang="en-US" i="1" dirty="0"/>
              <a:t>Further Processing</a:t>
            </a:r>
          </a:p>
        </p:txBody>
      </p:sp>
    </p:spTree>
    <p:extLst>
      <p:ext uri="{BB962C8B-B14F-4D97-AF65-F5344CB8AC3E}">
        <p14:creationId xmlns:p14="http://schemas.microsoft.com/office/powerpoint/2010/main" val="335307776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1623799-6B7F-41B1-B7B4-F78C2828C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67C15C7-3131-4066-AB4E-4836017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64FD385-BAB9-4368-8D28-0D361A9F5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E6A741B7-D871-4BE0-AE84-6ABD96DF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22" name="Freeform 57">
            <a:extLst>
              <a:ext uri="{FF2B5EF4-FFF2-40B4-BE49-F238E27FC236}">
                <a16:creationId xmlns:a16="http://schemas.microsoft.com/office/drawing/2014/main" id="{9A396EE4-73AE-42F5-B20D-3AC542A5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A05887-E135-471E-BF04-F3572A305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5" name="Freeform 206">
              <a:extLst>
                <a:ext uri="{FF2B5EF4-FFF2-40B4-BE49-F238E27FC236}">
                  <a16:creationId xmlns:a16="http://schemas.microsoft.com/office/drawing/2014/main" id="{2526E7F7-EE92-4AED-8B13-22818008E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id="{EDF5FBA7-23EA-4304-96CB-E695B5B12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D9F16C-94B8-4AD0-8D90-B71DD3F5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062F303-65EB-4865-A5A1-635ECAE21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5" y="1"/>
            <a:ext cx="1219223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od on a wooden table&#10;&#10;Description automatically generated">
            <a:extLst>
              <a:ext uri="{FF2B5EF4-FFF2-40B4-BE49-F238E27FC236}">
                <a16:creationId xmlns:a16="http://schemas.microsoft.com/office/drawing/2014/main" id="{DBEDF7B6-DF63-CA42-8E17-00BB05000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3" b="63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34247-259A-0443-9194-1C3F21CD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469" y="2155865"/>
            <a:ext cx="8861388" cy="15157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5000"/>
              </a:lnSpc>
            </a:pPr>
            <a:r>
              <a:rPr lang="en-US">
                <a:solidFill>
                  <a:schemeClr val="tx1"/>
                </a:solidFill>
              </a:rPr>
              <a:t>What is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“Further Processing”?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D66A0-D1E6-EF4B-9323-C5F7534D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686" y="3870428"/>
            <a:ext cx="6738270" cy="858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>
                <a:solidFill>
                  <a:schemeClr val="tx1"/>
                </a:solidFill>
              </a:rPr>
              <a:t>Further processing may include </a:t>
            </a:r>
            <a:r>
              <a:rPr lang="en-US" b="1">
                <a:solidFill>
                  <a:schemeClr val="tx1"/>
                </a:solidFill>
              </a:rPr>
              <a:t>forming, curing, smoking, and cooking</a:t>
            </a:r>
            <a:r>
              <a:rPr lang="en-US">
                <a:solidFill>
                  <a:schemeClr val="tx1"/>
                </a:solidFill>
              </a:rPr>
              <a:t> of poultry products.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98575A-559E-4B27-9C9E-CCC6EE2BD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3765326"/>
            <a:ext cx="1371600" cy="0"/>
          </a:xfrm>
          <a:prstGeom prst="line">
            <a:avLst/>
          </a:prstGeom>
          <a:ln w="38100">
            <a:solidFill>
              <a:srgbClr val="F1B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067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4247-259A-0443-9194-1C3F21CD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3319"/>
            <a:ext cx="5303471" cy="905741"/>
          </a:xfrm>
        </p:spPr>
        <p:txBody>
          <a:bodyPr>
            <a:normAutofit/>
          </a:bodyPr>
          <a:lstStyle/>
          <a:p>
            <a:r>
              <a:rPr lang="en-US" sz="4000" dirty="0"/>
              <a:t>Forming </a:t>
            </a:r>
          </a:p>
        </p:txBody>
      </p:sp>
      <p:pic>
        <p:nvPicPr>
          <p:cNvPr id="5" name="Picture 4" descr="A bunch of hot dogs sitting on top of a wooden table&#10;&#10;Description automatically generated">
            <a:extLst>
              <a:ext uri="{FF2B5EF4-FFF2-40B4-BE49-F238E27FC236}">
                <a16:creationId xmlns:a16="http://schemas.microsoft.com/office/drawing/2014/main" id="{550F2067-D6B7-D249-89A8-6FECD6361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 r="1" b="911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D66A0-D1E6-EF4B-9323-C5F7534D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3948941"/>
          </a:xfrm>
        </p:spPr>
        <p:txBody>
          <a:bodyPr>
            <a:normAutofit/>
          </a:bodyPr>
          <a:lstStyle/>
          <a:p>
            <a:r>
              <a:rPr lang="en-US" sz="2400" dirty="0"/>
              <a:t>Forming product requires a change in particle size and often includes the addition of ingredients to add flavor.</a:t>
            </a:r>
          </a:p>
          <a:p>
            <a:r>
              <a:rPr lang="en-US" sz="2400" dirty="0"/>
              <a:t>Forming product also requires the use of a mold to obtain desired shape.</a:t>
            </a:r>
          </a:p>
          <a:p>
            <a:r>
              <a:rPr lang="en-US" sz="2400" dirty="0"/>
              <a:t>Formed products include </a:t>
            </a:r>
            <a:r>
              <a:rPr lang="en-US" sz="2400" b="1" dirty="0"/>
              <a:t>hot dogs, chicken nuggets, or sausage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746449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4247-259A-0443-9194-1C3F21CD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60681"/>
            <a:ext cx="5303471" cy="819245"/>
          </a:xfrm>
        </p:spPr>
        <p:txBody>
          <a:bodyPr>
            <a:normAutofit/>
          </a:bodyPr>
          <a:lstStyle/>
          <a:p>
            <a:r>
              <a:rPr lang="en-US" sz="4000" dirty="0"/>
              <a:t>Curing</a:t>
            </a:r>
          </a:p>
        </p:txBody>
      </p:sp>
      <p:pic>
        <p:nvPicPr>
          <p:cNvPr id="5" name="Picture 4" descr="A picture containing table, sitting, food&#10;&#10;Description automatically generated">
            <a:extLst>
              <a:ext uri="{FF2B5EF4-FFF2-40B4-BE49-F238E27FC236}">
                <a16:creationId xmlns:a16="http://schemas.microsoft.com/office/drawing/2014/main" id="{F9A94723-1E22-AE4D-873A-63CD3C654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17"/>
          <a:stretch/>
        </p:blipFill>
        <p:spPr>
          <a:xfrm>
            <a:off x="343206" y="662368"/>
            <a:ext cx="5752794" cy="5533264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D66A0-D1E6-EF4B-9323-C5F7534D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Curing involves the addition of preservatives, often nitrates, to the meat to improve flavor and product shelf-life.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5253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Farm To Fork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14: Segment 1</a:t>
            </a:r>
          </a:p>
          <a:p>
            <a:r>
              <a:rPr lang="en-US" i="1" dirty="0"/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425033769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4247-259A-0443-9194-1C3F21CD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60389"/>
            <a:ext cx="5303471" cy="868671"/>
          </a:xfrm>
        </p:spPr>
        <p:txBody>
          <a:bodyPr>
            <a:normAutofit/>
          </a:bodyPr>
          <a:lstStyle/>
          <a:p>
            <a:r>
              <a:rPr lang="en-US" sz="4000" dirty="0"/>
              <a:t>Smoking</a:t>
            </a:r>
          </a:p>
        </p:txBody>
      </p:sp>
      <p:pic>
        <p:nvPicPr>
          <p:cNvPr id="5" name="Picture 4" descr="Food cooking in an oven&#10;&#10;Description automatically generated">
            <a:extLst>
              <a:ext uri="{FF2B5EF4-FFF2-40B4-BE49-F238E27FC236}">
                <a16:creationId xmlns:a16="http://schemas.microsoft.com/office/drawing/2014/main" id="{EA315EE1-BF07-764F-9B36-504B1A3A6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23168" b="-1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D66A0-D1E6-EF4B-9323-C5F7534D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Smoking acts as a preservative while providing additional flavor to the product.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0307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34247-259A-0443-9194-1C3F21CD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61535"/>
            <a:ext cx="5303471" cy="967525"/>
          </a:xfrm>
        </p:spPr>
        <p:txBody>
          <a:bodyPr>
            <a:normAutofit/>
          </a:bodyPr>
          <a:lstStyle/>
          <a:p>
            <a:r>
              <a:rPr lang="en-US" sz="4000" dirty="0"/>
              <a:t>Ready-to-Eat</a:t>
            </a:r>
          </a:p>
        </p:txBody>
      </p:sp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6DA19DFE-F5E2-A64D-B811-63C9F7C7B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27597" b="2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D66A0-D1E6-EF4B-9323-C5F7534D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Product that may be prepared in a form that is edible without additional preparation.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1576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Farm To Fork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14: Segment 3</a:t>
            </a:r>
          </a:p>
          <a:p>
            <a:r>
              <a:rPr lang="en-US" i="1" dirty="0"/>
              <a:t>Food Safety &amp; Regulations</a:t>
            </a:r>
          </a:p>
        </p:txBody>
      </p:sp>
    </p:spTree>
    <p:extLst>
      <p:ext uri="{BB962C8B-B14F-4D97-AF65-F5344CB8AC3E}">
        <p14:creationId xmlns:p14="http://schemas.microsoft.com/office/powerpoint/2010/main" val="132641137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B16E8-A4DA-3D4F-B0BE-6334AF02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1161535"/>
            <a:ext cx="7766554" cy="967525"/>
          </a:xfrm>
        </p:spPr>
        <p:txBody>
          <a:bodyPr>
            <a:normAutofit/>
          </a:bodyPr>
          <a:lstStyle/>
          <a:p>
            <a:r>
              <a:rPr lang="en-US" dirty="0"/>
              <a:t>What is HACCP?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3BB92-D01A-FF41-BADB-331902C9F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399"/>
            <a:ext cx="7767388" cy="423132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b="1" u="sng" dirty="0"/>
              <a:t>Hazard Analysis Critical Control Point (HACCP)</a:t>
            </a:r>
            <a:r>
              <a:rPr lang="en-US" dirty="0"/>
              <a:t> - a system of extensive evaluation and control over an entire food production process for the sole purpose of reducing potential food-related health risks to consumers. </a:t>
            </a:r>
          </a:p>
          <a:p>
            <a:pPr marL="0" indent="0">
              <a:lnSpc>
                <a:spcPct val="101000"/>
              </a:lnSpc>
              <a:buNone/>
            </a:pPr>
            <a:endParaRPr lang="en-US" dirty="0"/>
          </a:p>
          <a:p>
            <a:pPr marL="0" indent="0">
              <a:lnSpc>
                <a:spcPct val="101000"/>
              </a:lnSpc>
              <a:buNone/>
            </a:pPr>
            <a:r>
              <a:rPr lang="en-US" b="1" u="sng" dirty="0"/>
              <a:t>Hazard</a:t>
            </a:r>
            <a:r>
              <a:rPr lang="en-US" dirty="0"/>
              <a:t> - any biological, physical or chemical property that could cause a product to be unsafe for consumption. </a:t>
            </a:r>
          </a:p>
          <a:p>
            <a:pPr marL="0" indent="0">
              <a:lnSpc>
                <a:spcPct val="101000"/>
              </a:lnSpc>
              <a:buNone/>
            </a:pPr>
            <a:endParaRPr lang="en-US" dirty="0"/>
          </a:p>
          <a:p>
            <a:pPr>
              <a:lnSpc>
                <a:spcPct val="101000"/>
              </a:lnSpc>
            </a:pPr>
            <a:r>
              <a:rPr lang="en-US" dirty="0"/>
              <a:t>A HACCP program maintains safety and wholesomeness of meat and poultry because potential hazards that may occur during processing are anticipated, evaluated, controlled and prevented. </a:t>
            </a:r>
          </a:p>
          <a:p>
            <a:pPr>
              <a:lnSpc>
                <a:spcPct val="101000"/>
              </a:lnSpc>
            </a:pPr>
            <a:r>
              <a:rPr lang="en-US" dirty="0"/>
              <a:t>Processing plants are required to have a HACCP plan for each product.</a:t>
            </a:r>
          </a:p>
          <a:p>
            <a:pPr marL="0" indent="0">
              <a:lnSpc>
                <a:spcPct val="101000"/>
              </a:lnSpc>
              <a:buNone/>
            </a:pPr>
            <a:endParaRPr lang="en-US" sz="1700" dirty="0"/>
          </a:p>
        </p:txBody>
      </p:sp>
      <p:pic>
        <p:nvPicPr>
          <p:cNvPr id="5" name="Picture 4" descr="A person standing in front of a shop&#10;&#10;Description automatically generated">
            <a:extLst>
              <a:ext uri="{FF2B5EF4-FFF2-40B4-BE49-F238E27FC236}">
                <a16:creationId xmlns:a16="http://schemas.microsoft.com/office/drawing/2014/main" id="{D9385536-EBDD-084E-B8A6-839A9DCE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7984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1022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C39AA-FCCA-EE48-B147-3791997F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02659"/>
            <a:ext cx="5303471" cy="1026401"/>
          </a:xfrm>
        </p:spPr>
        <p:txBody>
          <a:bodyPr>
            <a:normAutofit/>
          </a:bodyPr>
          <a:lstStyle/>
          <a:p>
            <a:r>
              <a:rPr lang="en-US" sz="4000" i="1" dirty="0"/>
              <a:t>Campylobacter</a:t>
            </a:r>
          </a:p>
        </p:txBody>
      </p:sp>
      <p:pic>
        <p:nvPicPr>
          <p:cNvPr id="7" name="Picture 6" descr="A picture containing cake, cabbage, decorated, table&#10;&#10;Description automatically generated">
            <a:extLst>
              <a:ext uri="{FF2B5EF4-FFF2-40B4-BE49-F238E27FC236}">
                <a16:creationId xmlns:a16="http://schemas.microsoft.com/office/drawing/2014/main" id="{BBCF50C4-F56A-5047-A981-7ABC5A7B1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r="17203" b="-3"/>
          <a:stretch/>
        </p:blipFill>
        <p:spPr>
          <a:xfrm>
            <a:off x="487729" y="805126"/>
            <a:ext cx="5455949" cy="524774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D000-2295-2840-BAB8-16B9C9C79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394894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This bacteria causes an estimated 1.5 million illnesses each year in the U.S.</a:t>
            </a:r>
          </a:p>
          <a:p>
            <a:r>
              <a:rPr lang="en-US" sz="2400" dirty="0"/>
              <a:t>Infected by eating raw or undercooked poultry (or eating something that touched it), seafood, produce, contact with contaminated animals, and drinking untreated water.</a:t>
            </a:r>
          </a:p>
          <a:p>
            <a:r>
              <a:rPr lang="en-US" sz="2400" dirty="0"/>
              <a:t>Symptoms begin 2-5 days after infection and can last around 1 week. </a:t>
            </a:r>
          </a:p>
        </p:txBody>
      </p:sp>
    </p:spTree>
    <p:extLst>
      <p:ext uri="{BB962C8B-B14F-4D97-AF65-F5344CB8AC3E}">
        <p14:creationId xmlns:p14="http://schemas.microsoft.com/office/powerpoint/2010/main" val="273965438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C39AA-FCCA-EE48-B147-3791997F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86249"/>
            <a:ext cx="5303471" cy="942811"/>
          </a:xfrm>
        </p:spPr>
        <p:txBody>
          <a:bodyPr>
            <a:normAutofit/>
          </a:bodyPr>
          <a:lstStyle/>
          <a:p>
            <a:r>
              <a:rPr lang="en-US" sz="4000" i="1" dirty="0"/>
              <a:t>Salmonella</a:t>
            </a:r>
          </a:p>
        </p:txBody>
      </p:sp>
      <p:pic>
        <p:nvPicPr>
          <p:cNvPr id="8" name="Picture 7" descr="A close up of a spider&#10;&#10;Description automatically generated">
            <a:extLst>
              <a:ext uri="{FF2B5EF4-FFF2-40B4-BE49-F238E27FC236}">
                <a16:creationId xmlns:a16="http://schemas.microsoft.com/office/drawing/2014/main" id="{69717FE2-0A4B-9F4B-BED8-5BCABAAF0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r="5821" b="-3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31" name="Straight Connector 25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D000-2295-2840-BAB8-16B9C9C79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r>
              <a:rPr lang="en-US" sz="2400" dirty="0"/>
              <a:t>This bacteria causes roughly 1.35 million infections, 26,500 hospitalizations, and 420 deaths in the U.S. per year!</a:t>
            </a:r>
          </a:p>
          <a:p>
            <a:r>
              <a:rPr lang="en-US" sz="2400" dirty="0"/>
              <a:t>Symptoms usually begin 6 hours to 6 days after infection and last 4-7 days.</a:t>
            </a:r>
          </a:p>
        </p:txBody>
      </p:sp>
    </p:spTree>
    <p:extLst>
      <p:ext uri="{BB962C8B-B14F-4D97-AF65-F5344CB8AC3E}">
        <p14:creationId xmlns:p14="http://schemas.microsoft.com/office/powerpoint/2010/main" val="40199233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C39AA-FCCA-EE48-B147-3791997F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455949" cy="1560716"/>
          </a:xfrm>
        </p:spPr>
        <p:txBody>
          <a:bodyPr>
            <a:normAutofit/>
          </a:bodyPr>
          <a:lstStyle/>
          <a:p>
            <a:r>
              <a:rPr lang="en-US" sz="4000" i="1" dirty="0"/>
              <a:t>Clostridium perfringens</a:t>
            </a:r>
          </a:p>
        </p:txBody>
      </p:sp>
      <p:pic>
        <p:nvPicPr>
          <p:cNvPr id="6" name="Picture 5" descr="A picture containing fruit&#10;&#10;Description automatically generated">
            <a:extLst>
              <a:ext uri="{FF2B5EF4-FFF2-40B4-BE49-F238E27FC236}">
                <a16:creationId xmlns:a16="http://schemas.microsoft.com/office/drawing/2014/main" id="{9BF6535E-A85B-5B4C-89F3-DF568333B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3" r="26828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D000-2295-2840-BAB8-16B9C9C79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399"/>
            <a:ext cx="5303471" cy="4137203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dirty="0"/>
              <a:t>One of the most common types of foodborne illnesses in the U.S., with the CDC estimating it causes nearly 1 million cases each year!</a:t>
            </a:r>
          </a:p>
          <a:p>
            <a:pPr>
              <a:lnSpc>
                <a:spcPct val="101000"/>
              </a:lnSpc>
            </a:pPr>
            <a:r>
              <a:rPr lang="en-US" dirty="0"/>
              <a:t>Spore-forming gram-positive bacterium that is found in many environmental sources, as well as the intestines of humans and animals.</a:t>
            </a:r>
          </a:p>
          <a:p>
            <a:pPr>
              <a:lnSpc>
                <a:spcPct val="101000"/>
              </a:lnSpc>
            </a:pPr>
            <a:r>
              <a:rPr lang="en-US" dirty="0"/>
              <a:t>Outbreaks often happen in institutions like hospitals, school cafeterias, prisons, catered events, etc.</a:t>
            </a:r>
          </a:p>
          <a:p>
            <a:pPr>
              <a:lnSpc>
                <a:spcPct val="101000"/>
              </a:lnSpc>
            </a:pPr>
            <a:r>
              <a:rPr lang="en-US" dirty="0"/>
              <a:t>Symptoms are usually developed within 6-24 hours after infection and lasts for less than 24 hours.</a:t>
            </a:r>
          </a:p>
        </p:txBody>
      </p:sp>
    </p:spTree>
    <p:extLst>
      <p:ext uri="{BB962C8B-B14F-4D97-AF65-F5344CB8AC3E}">
        <p14:creationId xmlns:p14="http://schemas.microsoft.com/office/powerpoint/2010/main" val="165353192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B1321E96-768D-6D4F-BBA4-170E6F18B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B7555-DAC0-5E40-8A5A-EC058B08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Food Poisoning: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Wait, was that my fault?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27746B5-02AE-4BDF-A39B-42E47650B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Food poisoning tends to be a result of human error during the handling and cooking process of poultry, eggs, and other raw meats.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Following proper food safety precautions and cooking instructions are vital to keeping you and those around you safe and healthy!</a:t>
            </a:r>
          </a:p>
        </p:txBody>
      </p:sp>
    </p:spTree>
    <p:extLst>
      <p:ext uri="{BB962C8B-B14F-4D97-AF65-F5344CB8AC3E}">
        <p14:creationId xmlns:p14="http://schemas.microsoft.com/office/powerpoint/2010/main" val="951747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C39AA-FCCA-EE48-B147-3791997F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1156447"/>
            <a:ext cx="7766554" cy="972613"/>
          </a:xfrm>
        </p:spPr>
        <p:txBody>
          <a:bodyPr>
            <a:normAutofit/>
          </a:bodyPr>
          <a:lstStyle/>
          <a:p>
            <a:r>
              <a:rPr lang="en-US" dirty="0"/>
              <a:t>The Food Safety Rulebook: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D000-2295-2840-BAB8-16B9C9C79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399"/>
            <a:ext cx="7767388" cy="4231329"/>
          </a:xfrm>
        </p:spPr>
        <p:txBody>
          <a:bodyPr>
            <a:normAutofit/>
          </a:bodyPr>
          <a:lstStyle/>
          <a:p>
            <a:r>
              <a:rPr lang="en-US" dirty="0"/>
              <a:t>Place meat in a separate disposable bag before putting in your shopping cart or refrigerator to prevent raw juices from getting onto other foods.</a:t>
            </a:r>
          </a:p>
          <a:p>
            <a:r>
              <a:rPr lang="en-US" dirty="0"/>
              <a:t>Always wash your hands immediately after handling chicken.</a:t>
            </a:r>
          </a:p>
          <a:p>
            <a:r>
              <a:rPr lang="en-US" dirty="0"/>
              <a:t>DO NOT WASH RAW CHICKEN.</a:t>
            </a:r>
          </a:p>
          <a:p>
            <a:r>
              <a:rPr lang="en-US" dirty="0"/>
              <a:t>Use a separate cutting board for raw chicken.</a:t>
            </a:r>
          </a:p>
          <a:p>
            <a:r>
              <a:rPr lang="en-US" dirty="0"/>
              <a:t>Use a food thermometer to ensure chicken is cooked to a safe internal temperature of 165</a:t>
            </a:r>
            <a:r>
              <a:rPr lang="en-US" baseline="30000" dirty="0"/>
              <a:t>o</a:t>
            </a:r>
            <a:r>
              <a:rPr lang="en-US" dirty="0"/>
              <a:t>F</a:t>
            </a:r>
          </a:p>
          <a:p>
            <a:r>
              <a:rPr lang="en-US" dirty="0"/>
              <a:t>Refrigerate or freeze leftover chicken within 2 hours (or within 1 hour if the temperature outside is higher than 90</a:t>
            </a:r>
            <a:r>
              <a:rPr lang="en-US" baseline="30000" dirty="0"/>
              <a:t>o</a:t>
            </a:r>
            <a:r>
              <a:rPr lang="en-US" dirty="0"/>
              <a:t>F)</a:t>
            </a:r>
          </a:p>
        </p:txBody>
      </p:sp>
      <p:pic>
        <p:nvPicPr>
          <p:cNvPr id="6" name="Picture 5" descr="A picture containing indoor, person, cabinet, kitchen&#10;&#10;Description automatically generated">
            <a:extLst>
              <a:ext uri="{FF2B5EF4-FFF2-40B4-BE49-F238E27FC236}">
                <a16:creationId xmlns:a16="http://schemas.microsoft.com/office/drawing/2014/main" id="{F44A52A5-BEBA-5C44-88D8-E90F38D27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2677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7725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3" descr="Washing Chicken Spreads Germs">
            <a:hlinkClick r:id="" action="ppaction://media"/>
            <a:extLst>
              <a:ext uri="{FF2B5EF4-FFF2-40B4-BE49-F238E27FC236}">
                <a16:creationId xmlns:a16="http://schemas.microsoft.com/office/drawing/2014/main" id="{6C1127C9-DCE9-E744-9E96-C713EFAE66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6574" y="791199"/>
            <a:ext cx="9378852" cy="52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47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person, blue, bird&#10;&#10;Description automatically generated">
            <a:extLst>
              <a:ext uri="{FF2B5EF4-FFF2-40B4-BE49-F238E27FC236}">
                <a16:creationId xmlns:a16="http://schemas.microsoft.com/office/drawing/2014/main" id="{AEB06673-519B-C14B-A55C-E2991A49D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8" b="20390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83E4E-B907-044D-8DEF-2EE5FEE98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23319"/>
            <a:ext cx="8770571" cy="9057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Poultry Processing Steps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39385-36D9-7442-8E83-C199C4D0D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272111"/>
          </a:xfrm>
        </p:spPr>
        <p:txBody>
          <a:bodyPr numCol="2">
            <a:normAutofit/>
          </a:bodyPr>
          <a:lstStyle/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Shackling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Stunning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Bleeding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Scalding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Picking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Removal of Feet, Head, Neck, &amp; Oil Glands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Evisceration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Carcass Washing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Chilling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 Cut-up &amp; Deboning</a:t>
            </a:r>
          </a:p>
          <a:p>
            <a:pPr marL="457200" indent="-457200">
              <a:lnSpc>
                <a:spcPct val="101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 Storage</a:t>
            </a:r>
          </a:p>
        </p:txBody>
      </p:sp>
    </p:spTree>
    <p:extLst>
      <p:ext uri="{BB962C8B-B14F-4D97-AF65-F5344CB8AC3E}">
        <p14:creationId xmlns:p14="http://schemas.microsoft.com/office/powerpoint/2010/main" val="4102036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Farm To Fork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14: Segment 4</a:t>
            </a:r>
          </a:p>
          <a:p>
            <a:r>
              <a:rPr lang="en-US" i="1" dirty="0"/>
              <a:t>Marketing &amp; Labeling of Poultry Products</a:t>
            </a:r>
          </a:p>
        </p:txBody>
      </p:sp>
    </p:spTree>
    <p:extLst>
      <p:ext uri="{BB962C8B-B14F-4D97-AF65-F5344CB8AC3E}">
        <p14:creationId xmlns:p14="http://schemas.microsoft.com/office/powerpoint/2010/main" val="3848293476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owl of pasta with many different types of food on a table&#10;&#10;Description automatically generated">
            <a:extLst>
              <a:ext uri="{FF2B5EF4-FFF2-40B4-BE49-F238E27FC236}">
                <a16:creationId xmlns:a16="http://schemas.microsoft.com/office/drawing/2014/main" id="{5D15532E-510E-CC47-A86C-19C0A095F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7" b="20005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229C3-215E-FA45-B39B-BC5ED211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What do American consumers want from their food?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5E625-8846-024A-9819-B7B7C6E3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Safe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Nutritious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Wide Variety and Selection of Products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Convenience</a:t>
            </a:r>
          </a:p>
        </p:txBody>
      </p:sp>
    </p:spTree>
    <p:extLst>
      <p:ext uri="{BB962C8B-B14F-4D97-AF65-F5344CB8AC3E}">
        <p14:creationId xmlns:p14="http://schemas.microsoft.com/office/powerpoint/2010/main" val="4269297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A2247A-E9F8-4143-ADCA-0F842A18E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229C3-215E-FA45-B39B-BC5ED211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1115877"/>
            <a:ext cx="9701953" cy="101318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Consumer Points of Interest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AAB1FD-37D2-44D2-9E77-C42AA85E7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58882D7-6E0B-4411-95F5-993FBFEA78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131179"/>
              </p:ext>
            </p:extLst>
          </p:nvPr>
        </p:nvGraphicFramePr>
        <p:xfrm>
          <a:off x="1846580" y="2438400"/>
          <a:ext cx="9701953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Rooster">
            <a:extLst>
              <a:ext uri="{FF2B5EF4-FFF2-40B4-BE49-F238E27FC236}">
                <a16:creationId xmlns:a16="http://schemas.microsoft.com/office/drawing/2014/main" id="{B5433D5A-5DF1-C747-A7B0-23EFF7F60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51003" y="338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5776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229C3-215E-FA45-B39B-BC5ED211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568345"/>
            <a:ext cx="6755199" cy="1560716"/>
          </a:xfrm>
        </p:spPr>
        <p:txBody>
          <a:bodyPr>
            <a:normAutofit/>
          </a:bodyPr>
          <a:lstStyle/>
          <a:p>
            <a:r>
              <a:rPr lang="en-US" dirty="0"/>
              <a:t>Results of Consumer Points of Interest</a:t>
            </a:r>
          </a:p>
        </p:txBody>
      </p:sp>
      <p:pic>
        <p:nvPicPr>
          <p:cNvPr id="5" name="Picture 4" descr="A picture containing text, photo, newspaper, black&#10;&#10;Description automatically generated">
            <a:extLst>
              <a:ext uri="{FF2B5EF4-FFF2-40B4-BE49-F238E27FC236}">
                <a16:creationId xmlns:a16="http://schemas.microsoft.com/office/drawing/2014/main" id="{F749705C-0706-3F40-BFB1-02F96DFDA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2" b="2"/>
          <a:stretch/>
        </p:blipFill>
        <p:spPr>
          <a:xfrm>
            <a:off x="275902" y="494401"/>
            <a:ext cx="4397269" cy="58691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5E625-8846-024A-9819-B7B7C6E3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3925193"/>
          </a:xfrm>
        </p:spPr>
        <p:txBody>
          <a:bodyPr>
            <a:normAutofit/>
          </a:bodyPr>
          <a:lstStyle/>
          <a:p>
            <a:r>
              <a:rPr lang="en-US" sz="2400" b="1" dirty="0"/>
              <a:t>Premium Priced Products</a:t>
            </a:r>
          </a:p>
          <a:p>
            <a:pPr lvl="1"/>
            <a:r>
              <a:rPr lang="en-US" sz="2000" dirty="0"/>
              <a:t>Example: USDA Organic, Pasture-Raised, Certified Humane, 1/3 Less Cholesterol, Ethical Eggs from Happy Hens Raised on Native Grasses</a:t>
            </a:r>
          </a:p>
          <a:p>
            <a:pPr lvl="1"/>
            <a:r>
              <a:rPr lang="en-US" sz="2000" dirty="0"/>
              <a:t>Approximately $8.69 per dozen</a:t>
            </a:r>
          </a:p>
          <a:p>
            <a:r>
              <a:rPr lang="en-US" sz="2400" b="1" dirty="0"/>
              <a:t>+20% increase in specialty products over the last decade</a:t>
            </a:r>
          </a:p>
          <a:p>
            <a:pPr lvl="1"/>
            <a:r>
              <a:rPr lang="en-US" sz="2000" dirty="0"/>
              <a:t>Still less than 2% market share</a:t>
            </a:r>
          </a:p>
        </p:txBody>
      </p:sp>
    </p:spTree>
    <p:extLst>
      <p:ext uri="{BB962C8B-B14F-4D97-AF65-F5344CB8AC3E}">
        <p14:creationId xmlns:p14="http://schemas.microsoft.com/office/powerpoint/2010/main" val="1981110686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cke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F55B5188-421E-FA40-B339-53510BB2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r="9091" b="10193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229C3-215E-FA45-B39B-BC5ED211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867909"/>
            <a:ext cx="6369337" cy="167859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Urban Myths &amp; Legends Surrounding Home-Grown Products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5E625-8846-024A-9819-B7B7C6E3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749683"/>
            <a:ext cx="6613977" cy="343735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1800" b="1" dirty="0"/>
              <a:t>Reduced Cholesterol -&gt; 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Eggs are eggs!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1800" b="1" dirty="0"/>
              <a:t>Healthier and Safer -&gt; 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Bacteria and viruses are more prevalent in the backyard 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Often inadequate nutrition for the backyard flock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1800" b="1" dirty="0"/>
              <a:t>Hormone-Free -&gt; 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Genetics, environmental improvements, and nutrition have made the modern bird, NOT HORMONES. 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It has been against federal law to use hormones in poultry production since the 1950’s…they have never been used in poultry production.</a:t>
            </a:r>
          </a:p>
        </p:txBody>
      </p:sp>
      <p:sp>
        <p:nvSpPr>
          <p:cNvPr id="30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311996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21F32C5-F252-44BF-9C6A-63FBD64AE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229C3-215E-FA45-B39B-BC5ED211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349626"/>
            <a:ext cx="6755199" cy="1779435"/>
          </a:xfrm>
        </p:spPr>
        <p:txBody>
          <a:bodyPr>
            <a:normAutofit/>
          </a:bodyPr>
          <a:lstStyle/>
          <a:p>
            <a:r>
              <a:rPr lang="en-US" sz="3600" dirty="0"/>
              <a:t>Urban Myths &amp; </a:t>
            </a:r>
            <a:br>
              <a:rPr lang="en-US" sz="3600" dirty="0"/>
            </a:br>
            <a:r>
              <a:rPr lang="en-US" sz="3600" dirty="0"/>
              <a:t>Legends Surrounding Home-Grown Products</a:t>
            </a:r>
          </a:p>
        </p:txBody>
      </p:sp>
      <p:pic>
        <p:nvPicPr>
          <p:cNvPr id="7" name="Picture 6" descr="A picture containing egg, food, cup, table&#10;&#10;Description automatically generated">
            <a:extLst>
              <a:ext uri="{FF2B5EF4-FFF2-40B4-BE49-F238E27FC236}">
                <a16:creationId xmlns:a16="http://schemas.microsoft.com/office/drawing/2014/main" id="{4FF7B3F1-FD76-2F4E-930D-8DCFF592D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r="-3" b="5202"/>
          <a:stretch/>
        </p:blipFill>
        <p:spPr>
          <a:xfrm>
            <a:off x="633999" y="640078"/>
            <a:ext cx="4001315" cy="25899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8C418A-14F6-4C30-BB8F-DE7AA76F9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n egg on a plate&#10;&#10;Description automatically generated">
            <a:extLst>
              <a:ext uri="{FF2B5EF4-FFF2-40B4-BE49-F238E27FC236}">
                <a16:creationId xmlns:a16="http://schemas.microsoft.com/office/drawing/2014/main" id="{7CB3C899-19E3-5B40-8D56-9E057215E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5" r="-3" b="3730"/>
          <a:stretch/>
        </p:blipFill>
        <p:spPr>
          <a:xfrm>
            <a:off x="633999" y="3390868"/>
            <a:ext cx="4001315" cy="25899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5E625-8846-024A-9819-B7B7C6E3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40699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Fresher -&gt; </a:t>
            </a:r>
          </a:p>
          <a:p>
            <a:pPr lvl="1"/>
            <a:r>
              <a:rPr lang="en-US" sz="2000" dirty="0"/>
              <a:t>Most commercial eggs are just as fresh due to high demand.</a:t>
            </a:r>
          </a:p>
          <a:p>
            <a:pPr marL="0" indent="0">
              <a:buNone/>
            </a:pPr>
            <a:r>
              <a:rPr lang="en-US" sz="2400" b="1" dirty="0"/>
              <a:t>Better Flavor -&gt; </a:t>
            </a:r>
          </a:p>
          <a:p>
            <a:pPr lvl="1"/>
            <a:r>
              <a:rPr lang="en-US" sz="2000" dirty="0"/>
              <a:t>”You are what you eat”…flavor and color are feed-dependent.</a:t>
            </a:r>
          </a:p>
          <a:p>
            <a:pPr lvl="1"/>
            <a:r>
              <a:rPr lang="en-US" sz="2000" dirty="0"/>
              <a:t>Nutritional value is the same regardless.</a:t>
            </a:r>
          </a:p>
          <a:p>
            <a:pPr marL="0" indent="0">
              <a:buNone/>
            </a:pPr>
            <a:r>
              <a:rPr lang="en-US" sz="2400" b="1" dirty="0"/>
              <a:t>Cheaper -&gt; </a:t>
            </a:r>
          </a:p>
          <a:p>
            <a:pPr lvl="1"/>
            <a:r>
              <a:rPr lang="en-US" sz="2000" dirty="0"/>
              <a:t>Production costs significantly higher (1</a:t>
            </a:r>
            <a:r>
              <a:rPr lang="en-US" sz="2000" baseline="30000" dirty="0"/>
              <a:t>st</a:t>
            </a:r>
            <a:r>
              <a:rPr lang="en-US" sz="2000" dirty="0"/>
              <a:t> year of backyard flock will cost $8-12 per dozen) due to the purchasing and acquisition of everything needed for a flock.</a:t>
            </a:r>
          </a:p>
        </p:txBody>
      </p:sp>
    </p:spTree>
    <p:extLst>
      <p:ext uri="{BB962C8B-B14F-4D97-AF65-F5344CB8AC3E}">
        <p14:creationId xmlns:p14="http://schemas.microsoft.com/office/powerpoint/2010/main" val="1295056236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B95CAF6-FCFC-49C8-91ED-AF0669AC8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1F9EE6-1E82-45FF-BD7E-EB3A90BC1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6E6632DB-53C5-EA49-AC8E-2CC5D942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62187" y="0"/>
            <a:ext cx="9867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6644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45E17C5-AE24-44D1-9412-40A8031E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C6E972-1E4D-4F5A-B4F6-0BE739A38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F314BA-67B4-44FD-9C90-0B88B017C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D348720-682F-044A-92CA-AFF1F6CB3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27" y="810534"/>
            <a:ext cx="5236932" cy="5236932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139D13C-AF27-FC4F-A297-9F94E6073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1" y="810534"/>
            <a:ext cx="5250058" cy="52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04696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95CAF6-FCFC-49C8-91ED-AF0669AC8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F9EE6-1E82-45FF-BD7E-EB3A90BC1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text on a white backgroun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CBDD9CA-AFF7-B749-AE73-EA40F5273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48007"/>
            <a:ext cx="8229599" cy="69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0046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</p:sp>
      </p:grp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00BE2-FB32-BC45-990F-EEBD2049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anchor="ctr">
            <a:normAutofit/>
          </a:bodyPr>
          <a:lstStyle/>
          <a:p>
            <a:pPr algn="ctr"/>
            <a:r>
              <a:rPr lang="en-US" sz="3100"/>
              <a:t>Urban Legends, Myths, and Their Impacts on Consumer Preference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D0D6-CDDC-5745-98E1-7521DCD0A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438400"/>
            <a:ext cx="9486309" cy="312420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Misinformation can easily form consumer preferences, thus altering production practices of agricultural industries.</a:t>
            </a:r>
          </a:p>
          <a:p>
            <a:r>
              <a:rPr lang="en-US" sz="1800" dirty="0"/>
              <a:t>This translates into the marketing for these products as well.</a:t>
            </a:r>
          </a:p>
          <a:p>
            <a:pPr marL="320040" lvl="1" indent="0" algn="ctr">
              <a:buNone/>
            </a:pPr>
            <a:endParaRPr lang="en-US" sz="2000" dirty="0"/>
          </a:p>
          <a:p>
            <a:pPr marL="320040" lvl="1" indent="0" algn="ctr">
              <a:buNone/>
            </a:pPr>
            <a:r>
              <a:rPr lang="en-US" sz="2000" b="1" dirty="0"/>
              <a:t>Now let’s take a look at some examples…</a:t>
            </a:r>
          </a:p>
          <a:p>
            <a:pPr marL="320040" lvl="1" indent="0" algn="ctr">
              <a:buNone/>
            </a:pPr>
            <a:r>
              <a:rPr lang="en-US" sz="2000" b="1" dirty="0"/>
              <a:t>Search online images of various poultry/egg packaging and let’s see if you can notice marketing/label differences in production practices advertised as well as their prices!</a:t>
            </a:r>
          </a:p>
        </p:txBody>
      </p:sp>
    </p:spTree>
    <p:extLst>
      <p:ext uri="{BB962C8B-B14F-4D97-AF65-F5344CB8AC3E}">
        <p14:creationId xmlns:p14="http://schemas.microsoft.com/office/powerpoint/2010/main" val="389574418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161535"/>
            <a:ext cx="6755199" cy="967526"/>
          </a:xfrm>
        </p:spPr>
        <p:txBody>
          <a:bodyPr>
            <a:normAutofit/>
          </a:bodyPr>
          <a:lstStyle/>
          <a:p>
            <a:r>
              <a:rPr lang="en-US" dirty="0"/>
              <a:t>Step 1: Shackling</a:t>
            </a:r>
          </a:p>
        </p:txBody>
      </p:sp>
      <p:pic>
        <p:nvPicPr>
          <p:cNvPr id="5" name="Picture 4" descr="A picture containing indoor, building, metal, train&#10;&#10;Description automatically generated">
            <a:extLst>
              <a:ext uri="{FF2B5EF4-FFF2-40B4-BE49-F238E27FC236}">
                <a16:creationId xmlns:a16="http://schemas.microsoft.com/office/drawing/2014/main" id="{01C28F44-629A-014B-A177-9EDE9C485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 r="26441" b="2"/>
          <a:stretch/>
        </p:blipFill>
        <p:spPr>
          <a:xfrm>
            <a:off x="487729" y="616603"/>
            <a:ext cx="4214159" cy="562479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3661955"/>
          </a:xfrm>
        </p:spPr>
        <p:txBody>
          <a:bodyPr>
            <a:normAutofit/>
          </a:bodyPr>
          <a:lstStyle/>
          <a:p>
            <a:r>
              <a:rPr lang="en-US" sz="2400" dirty="0"/>
              <a:t>Poultry meat processing is initiated by hanging, or </a:t>
            </a:r>
            <a:r>
              <a:rPr lang="en-US" sz="2400" b="1" dirty="0"/>
              <a:t>shackling</a:t>
            </a:r>
            <a:r>
              <a:rPr lang="en-US" sz="2400" dirty="0"/>
              <a:t>, the birds to a processing line.</a:t>
            </a:r>
          </a:p>
          <a:p>
            <a:r>
              <a:rPr lang="en-US" sz="2400" dirty="0"/>
              <a:t>Birds are transferred from coops or transport cages to a dark room where they are hung upside down from shackles attached to an automated line.</a:t>
            </a:r>
          </a:p>
        </p:txBody>
      </p:sp>
    </p:spTree>
    <p:extLst>
      <p:ext uri="{BB962C8B-B14F-4D97-AF65-F5344CB8AC3E}">
        <p14:creationId xmlns:p14="http://schemas.microsoft.com/office/powerpoint/2010/main" val="113670439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00BE2-FB32-BC45-990F-EEBD2049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514" y="383061"/>
            <a:ext cx="4246666" cy="1746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Examples of APPROVED  Advertising Claims</a:t>
            </a: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80AE3FCC-EA4E-4545-8B40-E04866F29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2" y="2006240"/>
            <a:ext cx="6236863" cy="34146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D0D6-CDDC-5745-98E1-7521DCD0A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514" y="2438399"/>
            <a:ext cx="4246666" cy="4358541"/>
          </a:xfrm>
        </p:spPr>
        <p:txBody>
          <a:bodyPr>
            <a:normAutofit lnSpcReduction="10000"/>
          </a:bodyPr>
          <a:lstStyle/>
          <a:p>
            <a:pPr>
              <a:lnSpc>
                <a:spcPct val="101000"/>
              </a:lnSpc>
            </a:pPr>
            <a:r>
              <a:rPr lang="en-US" sz="1800" dirty="0"/>
              <a:t>“Raised without antibiotics”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“Not fed animal by-products”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“Not fed artificial stimulants”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“Free-range/Free-roaming”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“Raised without added hormones”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As covered previously, hormones are not and have never been allowed in poultry production. </a:t>
            </a:r>
          </a:p>
          <a:p>
            <a:pPr lvl="1">
              <a:lnSpc>
                <a:spcPct val="101000"/>
              </a:lnSpc>
            </a:pPr>
            <a:r>
              <a:rPr lang="en-US" b="1" dirty="0"/>
              <a:t>Therefore, the claim “No Hormones” cannot be used unless it is followed by a statement that states “Federal regulations prohibit the use of hormones in poultry.”</a:t>
            </a:r>
          </a:p>
        </p:txBody>
      </p:sp>
    </p:spTree>
    <p:extLst>
      <p:ext uri="{BB962C8B-B14F-4D97-AF65-F5344CB8AC3E}">
        <p14:creationId xmlns:p14="http://schemas.microsoft.com/office/powerpoint/2010/main" val="1055889666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BD1C-4B69-8A42-87B7-BBCBC8EF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</p:spPr>
        <p:txBody>
          <a:bodyPr>
            <a:normAutofit/>
          </a:bodyPr>
          <a:lstStyle/>
          <a:p>
            <a:r>
              <a:rPr lang="en-US" dirty="0"/>
              <a:t>UNAPPROVED </a:t>
            </a:r>
            <a:br>
              <a:rPr lang="en-US" dirty="0"/>
            </a:br>
            <a:r>
              <a:rPr lang="en-US" dirty="0"/>
              <a:t>Advertising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D7CF9-8F45-0849-8C99-F922BA1C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699" y="2438400"/>
            <a:ext cx="5348909" cy="3651504"/>
          </a:xfrm>
        </p:spPr>
        <p:txBody>
          <a:bodyPr>
            <a:normAutofit/>
          </a:bodyPr>
          <a:lstStyle/>
          <a:p>
            <a:r>
              <a:rPr lang="en-US" sz="2800" dirty="0"/>
              <a:t>Antibiotic-Free</a:t>
            </a:r>
          </a:p>
          <a:p>
            <a:r>
              <a:rPr lang="en-US" sz="2800" dirty="0"/>
              <a:t>Hormone-Free</a:t>
            </a:r>
          </a:p>
          <a:p>
            <a:r>
              <a:rPr lang="en-US" sz="2800" dirty="0"/>
              <a:t>Residue-Free</a:t>
            </a:r>
          </a:p>
          <a:p>
            <a:r>
              <a:rPr lang="en-US" sz="2800" dirty="0"/>
              <a:t>Drug-Free</a:t>
            </a:r>
          </a:p>
          <a:p>
            <a:r>
              <a:rPr lang="en-US" sz="2800" dirty="0"/>
              <a:t>Chemical-Free</a:t>
            </a:r>
          </a:p>
        </p:txBody>
      </p:sp>
      <p:pic>
        <p:nvPicPr>
          <p:cNvPr id="5" name="Picture 4" descr="A picture containing baseball, meter, bat, ball&#10;&#10;Description automatically generated">
            <a:extLst>
              <a:ext uri="{FF2B5EF4-FFF2-40B4-BE49-F238E27FC236}">
                <a16:creationId xmlns:a16="http://schemas.microsoft.com/office/drawing/2014/main" id="{5B01B75E-7B60-274F-A205-EAA545769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66" y="2911139"/>
            <a:ext cx="5358470" cy="27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99263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E3A8F-EC3F-E642-8137-621EE146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568345"/>
            <a:ext cx="3851743" cy="1560716"/>
          </a:xfrm>
        </p:spPr>
        <p:txBody>
          <a:bodyPr>
            <a:normAutofit/>
          </a:bodyPr>
          <a:lstStyle/>
          <a:p>
            <a:r>
              <a:rPr lang="en-US"/>
              <a:t>Antibiotic Confusion</a:t>
            </a:r>
            <a:endParaRPr lang="en-US" dirty="0"/>
          </a:p>
        </p:txBody>
      </p:sp>
      <p:pic>
        <p:nvPicPr>
          <p:cNvPr id="5" name="Picture 4" descr="A picture containing sitting, food&#10;&#10;Description automatically generated">
            <a:extLst>
              <a:ext uri="{FF2B5EF4-FFF2-40B4-BE49-F238E27FC236}">
                <a16:creationId xmlns:a16="http://schemas.microsoft.com/office/drawing/2014/main" id="{155802FD-E907-E841-8740-2838F4763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4" y="693418"/>
            <a:ext cx="7151848" cy="5471163"/>
          </a:xfrm>
          <a:prstGeom prst="rect">
            <a:avLst/>
          </a:prstGeom>
        </p:spPr>
      </p:pic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44C79-B938-5946-AC1C-1712C693C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528" y="2438399"/>
            <a:ext cx="3851743" cy="4231341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800" b="1" dirty="0"/>
              <a:t>Feed withdrawal programs eliminate therapeutic and sub-therapeutic drug residues prior to slaughter.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Just like withdrawal times, etc. in other livestock!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Classes of antibiotics used for animals and humans vary significantly.</a:t>
            </a:r>
          </a:p>
        </p:txBody>
      </p:sp>
    </p:spTree>
    <p:extLst>
      <p:ext uri="{BB962C8B-B14F-4D97-AF65-F5344CB8AC3E}">
        <p14:creationId xmlns:p14="http://schemas.microsoft.com/office/powerpoint/2010/main" val="340329202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nline Media 1" descr="Poultry &amp; The Hormone Myth (long version)">
            <a:hlinkClick r:id="" action="ppaction://media"/>
            <a:extLst>
              <a:ext uri="{FF2B5EF4-FFF2-40B4-BE49-F238E27FC236}">
                <a16:creationId xmlns:a16="http://schemas.microsoft.com/office/drawing/2014/main" id="{28F0FB82-AD44-9043-B7E3-8F1943DC5C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58433" y="820368"/>
            <a:ext cx="9275134" cy="52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31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698-8A5F-8B40-9A8E-3E9640A4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Poultry Science </a:t>
            </a:r>
            <a:br>
              <a:rPr lang="en-US" dirty="0"/>
            </a:br>
            <a:r>
              <a:rPr lang="en-US" dirty="0"/>
              <a:t>Curriculum 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837BA2-953A-E54A-A80C-0FC0752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258300" cy="4280452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Jessica Fife, UGA Dept. of Poultry Science Outreach Coordinator, UGA Dept. of Agricultural Leadership, Education, &amp; Communication MAEE Candidate</a:t>
            </a:r>
          </a:p>
          <a:p>
            <a:r>
              <a:rPr lang="en-US" dirty="0"/>
              <a:t>Barry Croom, UGA Dept. of Agricultural Leadership, Education, &amp; Communication Professor</a:t>
            </a:r>
          </a:p>
          <a:p>
            <a:r>
              <a:rPr lang="en-US" dirty="0"/>
              <a:t>Ashley </a:t>
            </a:r>
            <a:r>
              <a:rPr lang="en-US" dirty="0" err="1"/>
              <a:t>Yopp</a:t>
            </a:r>
            <a:r>
              <a:rPr lang="en-US" dirty="0"/>
              <a:t>, UGA Dept. of Agricultural Leadership, Education, &amp; Communication Assistant Professor</a:t>
            </a:r>
          </a:p>
          <a:p>
            <a:r>
              <a:rPr lang="en-US" dirty="0"/>
              <a:t>Georgia Agriculture Education</a:t>
            </a:r>
          </a:p>
          <a:p>
            <a:r>
              <a:rPr lang="en-US" dirty="0"/>
              <a:t>Andrew Benson, UGA Dept. of Poultry Science Assistant Professor</a:t>
            </a:r>
          </a:p>
          <a:p>
            <a:r>
              <a:rPr lang="en-US" dirty="0"/>
              <a:t>Brian Jordan, UGA Dept. of Poultry Science Assistant Professor, UGA College of Veterinary Medicine Assistant Professor</a:t>
            </a:r>
          </a:p>
          <a:p>
            <a:endParaRPr lang="en-US" dirty="0"/>
          </a:p>
          <a:p>
            <a:r>
              <a:rPr lang="en-US" dirty="0"/>
              <a:t>University of Arkansas Bumpers College of Poultry Science – Poultry Science Dual Curriculum Course</a:t>
            </a:r>
          </a:p>
          <a:p>
            <a:r>
              <a:rPr lang="en-US" dirty="0"/>
              <a:t>Julia Gaskin, UGA Dept. of Crop and Soil Sciences Sr. Public Service Associate</a:t>
            </a:r>
          </a:p>
          <a:p>
            <a:r>
              <a:rPr lang="en-US" dirty="0"/>
              <a:t>Glendon Harris, UGA Dept. of Crop and Soil Sciences Professor &amp; Extension Agronomist</a:t>
            </a:r>
          </a:p>
          <a:p>
            <a:r>
              <a:rPr lang="en-US" dirty="0"/>
              <a:t>Brian </a:t>
            </a:r>
            <a:r>
              <a:rPr lang="en-US" dirty="0" err="1"/>
              <a:t>Kiepper</a:t>
            </a:r>
            <a:r>
              <a:rPr lang="en-US" dirty="0"/>
              <a:t>, UGA Dept. of Poultry Science Associate Professor</a:t>
            </a:r>
          </a:p>
          <a:p>
            <a:r>
              <a:rPr lang="en-US" dirty="0"/>
              <a:t>Claudia Dunkley, UGA Dept. of Poultry Science Public Service Associate</a:t>
            </a:r>
          </a:p>
          <a:p>
            <a:r>
              <a:rPr lang="en-US" dirty="0"/>
              <a:t>Casey Ritz, UGA Dept. of Poultry Science Professor</a:t>
            </a:r>
          </a:p>
          <a:p>
            <a:r>
              <a:rPr lang="en-US" dirty="0"/>
              <a:t>USPOULTRY &amp; USPOULTRY Poultry Science Curriculum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Tom </a:t>
            </a:r>
            <a:r>
              <a:rPr lang="en-US" dirty="0" err="1"/>
              <a:t>Tabler</a:t>
            </a:r>
            <a:r>
              <a:rPr lang="en-US" dirty="0"/>
              <a:t>, Mississippi State University Department of Poultry Science Extension Professor</a:t>
            </a:r>
          </a:p>
          <a:p>
            <a:r>
              <a:rPr lang="en-US" dirty="0"/>
              <a:t>Jacquie Jacob, University of Kentucky</a:t>
            </a:r>
          </a:p>
          <a:p>
            <a:r>
              <a:rPr lang="en-US" dirty="0"/>
              <a:t>Jeanna Wilson, UGA Dept. of Poultry Science Professor</a:t>
            </a:r>
          </a:p>
          <a:p>
            <a:r>
              <a:rPr lang="en-US" dirty="0"/>
              <a:t>Kelly Sweeney, UGA Dept. of Poultry Science </a:t>
            </a:r>
            <a:r>
              <a:rPr lang="en-US" dirty="0" err="1"/>
              <a:t>Ph.D</a:t>
            </a:r>
            <a:r>
              <a:rPr lang="en-US" dirty="0"/>
              <a:t> Candidate</a:t>
            </a:r>
          </a:p>
          <a:p>
            <a:r>
              <a:rPr lang="en-US" dirty="0"/>
              <a:t>Merck Veterinary Manual</a:t>
            </a:r>
          </a:p>
          <a:p>
            <a:r>
              <a:rPr lang="en-US" dirty="0"/>
              <a:t>University of Maryland Extension</a:t>
            </a:r>
          </a:p>
          <a:p>
            <a:r>
              <a:rPr lang="en-US" dirty="0"/>
              <a:t>Poultry Hub</a:t>
            </a:r>
          </a:p>
          <a:p>
            <a:r>
              <a:rPr lang="en-US" dirty="0"/>
              <a:t>Brian Fairchild, University of Georgia Department of Poultry Science Professor</a:t>
            </a:r>
          </a:p>
          <a:p>
            <a:r>
              <a:rPr lang="en-US" dirty="0"/>
              <a:t>Centers for Disease Control</a:t>
            </a:r>
          </a:p>
          <a:p>
            <a:r>
              <a:rPr lang="en-US" dirty="0"/>
              <a:t>National FFA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8682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29553"/>
            <a:ext cx="8770571" cy="999508"/>
          </a:xfrm>
        </p:spPr>
        <p:txBody>
          <a:bodyPr>
            <a:normAutofit/>
          </a:bodyPr>
          <a:lstStyle/>
          <a:p>
            <a:r>
              <a:rPr lang="en-US" dirty="0"/>
              <a:t>Step 2: Stunning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699" y="2438399"/>
            <a:ext cx="8770571" cy="4231341"/>
          </a:xfrm>
        </p:spPr>
        <p:txBody>
          <a:bodyPr>
            <a:normAutofit lnSpcReduction="10000"/>
          </a:bodyPr>
          <a:lstStyle/>
          <a:p>
            <a:pPr>
              <a:lnSpc>
                <a:spcPct val="101000"/>
              </a:lnSpc>
            </a:pPr>
            <a:r>
              <a:rPr lang="en-US" b="1" dirty="0"/>
              <a:t>Electrical stunning </a:t>
            </a:r>
            <a:r>
              <a:rPr lang="en-US" dirty="0"/>
              <a:t>delivers a current through a water bath to immediately create a state of unconsciousness. For a complete stun, the birds must receive a particular electric exposure for a specified time.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An effective stun will cause the bird to arch the neck, hold the wings tightly to the body, and may sometimes result in body tremors. 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The stun will render the bird unconscious immediately and lasting until the bird has been killed. </a:t>
            </a:r>
          </a:p>
          <a:p>
            <a:pPr lvl="1">
              <a:lnSpc>
                <a:spcPct val="101000"/>
              </a:lnSpc>
            </a:pPr>
            <a:r>
              <a:rPr lang="en-US" sz="2000" dirty="0"/>
              <a:t>The current should be compliant with minimum recommended current per bird. </a:t>
            </a:r>
          </a:p>
          <a:p>
            <a:pPr>
              <a:lnSpc>
                <a:spcPct val="101000"/>
              </a:lnSpc>
            </a:pPr>
            <a:r>
              <a:rPr lang="en-US" dirty="0"/>
              <a:t>Controlled environment stunning is another alternative stunning process where birds are immersed in an approved gas or mixture of gases (i.e. CO</a:t>
            </a:r>
            <a:r>
              <a:rPr lang="en-US" baseline="-25000" dirty="0"/>
              <a:t>2</a:t>
            </a:r>
            <a:r>
              <a:rPr lang="en-US" dirty="0"/>
              <a:t>) in order to displace oxygen and render the bird unconscious.</a:t>
            </a:r>
          </a:p>
        </p:txBody>
      </p:sp>
      <p:pic>
        <p:nvPicPr>
          <p:cNvPr id="8" name="Graphic 7" descr="High voltage">
            <a:extLst>
              <a:ext uri="{FF2B5EF4-FFF2-40B4-BE49-F238E27FC236}">
                <a16:creationId xmlns:a16="http://schemas.microsoft.com/office/drawing/2014/main" id="{8F76B9D7-866E-8641-8DFD-7F3DAB7AC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795562"/>
            <a:ext cx="1333499" cy="13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8162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61535"/>
            <a:ext cx="8770571" cy="967526"/>
          </a:xfrm>
        </p:spPr>
        <p:txBody>
          <a:bodyPr/>
          <a:lstStyle/>
          <a:p>
            <a:r>
              <a:rPr lang="en-US" dirty="0"/>
              <a:t>Step 3: Bleeding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28655"/>
          </a:xfrm>
        </p:spPr>
        <p:txBody>
          <a:bodyPr>
            <a:normAutofit/>
          </a:bodyPr>
          <a:lstStyle/>
          <a:p>
            <a:r>
              <a:rPr lang="en-US" sz="2400" dirty="0"/>
              <a:t>After stunning, the birds are passed through an automated knife that makes an incision on the neck to cut the major blood vessels in the neck.</a:t>
            </a:r>
          </a:p>
          <a:p>
            <a:r>
              <a:rPr lang="en-US" sz="2400" dirty="0"/>
              <a:t>With the carcass hanging upside down and the major blood vessels cut, the majority of the blood in the carcass will exit. </a:t>
            </a:r>
          </a:p>
        </p:txBody>
      </p:sp>
    </p:spTree>
    <p:extLst>
      <p:ext uri="{BB962C8B-B14F-4D97-AF65-F5344CB8AC3E}">
        <p14:creationId xmlns:p14="http://schemas.microsoft.com/office/powerpoint/2010/main" val="94495648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36821"/>
            <a:ext cx="8770571" cy="992239"/>
          </a:xfrm>
        </p:spPr>
        <p:txBody>
          <a:bodyPr/>
          <a:lstStyle/>
          <a:p>
            <a:r>
              <a:rPr lang="en-US" dirty="0"/>
              <a:t>Step 4: Scalding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28655"/>
          </a:xfrm>
        </p:spPr>
        <p:txBody>
          <a:bodyPr>
            <a:normAutofit/>
          </a:bodyPr>
          <a:lstStyle/>
          <a:p>
            <a:r>
              <a:rPr lang="en-US" dirty="0"/>
              <a:t>Scalding loosens the feathers to facilitate their removal.</a:t>
            </a:r>
          </a:p>
          <a:p>
            <a:r>
              <a:rPr lang="en-US" dirty="0"/>
              <a:t>Carcasses are submerged into the scalder that contains water heated from 125-150</a:t>
            </a:r>
            <a:r>
              <a:rPr lang="en-US" baseline="30000" dirty="0"/>
              <a:t>o</a:t>
            </a:r>
            <a:r>
              <a:rPr lang="en-US" dirty="0"/>
              <a:t>F depending upon the type and age of the poultry.</a:t>
            </a:r>
          </a:p>
          <a:p>
            <a:r>
              <a:rPr lang="en-US" dirty="0"/>
              <a:t>This hot water temperature serves to loosen the connection of feathers to the skin.</a:t>
            </a:r>
          </a:p>
        </p:txBody>
      </p:sp>
      <p:pic>
        <p:nvPicPr>
          <p:cNvPr id="5" name="Graphic 4" descr="High temperature">
            <a:extLst>
              <a:ext uri="{FF2B5EF4-FFF2-40B4-BE49-F238E27FC236}">
                <a16:creationId xmlns:a16="http://schemas.microsoft.com/office/drawing/2014/main" id="{28BFCB4F-1FC6-1548-8385-5E57ADFC1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4694" y="827482"/>
            <a:ext cx="1169951" cy="11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1156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56447"/>
            <a:ext cx="8770571" cy="972614"/>
          </a:xfrm>
        </p:spPr>
        <p:txBody>
          <a:bodyPr/>
          <a:lstStyle/>
          <a:p>
            <a:r>
              <a:rPr lang="en-US" dirty="0"/>
              <a:t>Step 5: Picking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28655"/>
          </a:xfrm>
        </p:spPr>
        <p:txBody>
          <a:bodyPr>
            <a:normAutofit/>
          </a:bodyPr>
          <a:lstStyle/>
          <a:p>
            <a:r>
              <a:rPr lang="en-US" sz="2400" dirty="0"/>
              <a:t>”</a:t>
            </a:r>
            <a:r>
              <a:rPr lang="en-US" sz="2400" b="1" dirty="0"/>
              <a:t>Picking</a:t>
            </a:r>
            <a:r>
              <a:rPr lang="en-US" sz="2400" dirty="0"/>
              <a:t>” is a term that refers to feather removal.</a:t>
            </a:r>
          </a:p>
          <a:p>
            <a:r>
              <a:rPr lang="en-US" sz="2400" dirty="0"/>
              <a:t>The picker removes the feathers on the carcass and is an automated machine that contains rubber finger-like projections that rotate in a circular motion to remove feathers without damaging the carcass.</a:t>
            </a:r>
          </a:p>
        </p:txBody>
      </p:sp>
    </p:spTree>
    <p:extLst>
      <p:ext uri="{BB962C8B-B14F-4D97-AF65-F5344CB8AC3E}">
        <p14:creationId xmlns:p14="http://schemas.microsoft.com/office/powerpoint/2010/main" val="228104464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BA7C-6981-CF41-9C89-FE575E22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6: Removal of Feet, Head, Neck, &amp; Oil Glands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C85A-7F42-6E4C-8641-BBA65E53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28655"/>
          </a:xfrm>
        </p:spPr>
        <p:txBody>
          <a:bodyPr>
            <a:normAutofit/>
          </a:bodyPr>
          <a:lstStyle/>
          <a:p>
            <a:r>
              <a:rPr lang="en-US" sz="2800" dirty="0"/>
              <a:t>Feet are removed at the ankle joints and are usually shipped to other countries like China where “chicken paws” are commonly consumed.</a:t>
            </a:r>
          </a:p>
          <a:p>
            <a:pPr lvl="1"/>
            <a:r>
              <a:rPr lang="en-US" sz="2400" dirty="0"/>
              <a:t>Hence one of the reasons behind the importance of foot pad quality – i.e. no ammonia burns, etc.</a:t>
            </a:r>
          </a:p>
          <a:p>
            <a:r>
              <a:rPr lang="en-US" sz="2800" dirty="0"/>
              <a:t>The head is cut and removed.</a:t>
            </a:r>
          </a:p>
          <a:p>
            <a:r>
              <a:rPr lang="en-US" sz="2800" dirty="0"/>
              <a:t>The neck is cut with machine and esophagus is exposed.</a:t>
            </a:r>
          </a:p>
        </p:txBody>
      </p:sp>
    </p:spTree>
    <p:extLst>
      <p:ext uri="{BB962C8B-B14F-4D97-AF65-F5344CB8AC3E}">
        <p14:creationId xmlns:p14="http://schemas.microsoft.com/office/powerpoint/2010/main" val="132047575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Feathered">
  <a:themeElements>
    <a:clrScheme name="Custom 12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66398C"/>
      </a:accent2>
      <a:accent3>
        <a:srgbClr val="514199"/>
      </a:accent3>
      <a:accent4>
        <a:srgbClr val="665EB8"/>
      </a:accent4>
      <a:accent5>
        <a:srgbClr val="28608C"/>
      </a:accent5>
      <a:accent6>
        <a:srgbClr val="4463AB"/>
      </a:accent6>
      <a:hlink>
        <a:srgbClr val="06307B"/>
      </a:hlink>
      <a:folHlink>
        <a:srgbClr val="666699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2137</Words>
  <Application>Microsoft Macintosh PowerPoint</Application>
  <PresentationFormat>Widescreen</PresentationFormat>
  <Paragraphs>206</Paragraphs>
  <Slides>44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Calibri</vt:lpstr>
      <vt:lpstr>Century Schoolbook</vt:lpstr>
      <vt:lpstr>Corbel</vt:lpstr>
      <vt:lpstr>Feathered</vt:lpstr>
      <vt:lpstr>POULTRY SCIENCE: Farm To Fork</vt:lpstr>
      <vt:lpstr>Poultry Science: Farm To Fork</vt:lpstr>
      <vt:lpstr>Poultry Processing Steps</vt:lpstr>
      <vt:lpstr>Step 1: Shackling</vt:lpstr>
      <vt:lpstr>Step 2: Stunning</vt:lpstr>
      <vt:lpstr>Step 3: Bleeding</vt:lpstr>
      <vt:lpstr>Step 4: Scalding</vt:lpstr>
      <vt:lpstr>Step 5: Picking</vt:lpstr>
      <vt:lpstr>Step 6: Removal of Feet, Head, Neck, &amp; Oil Glands</vt:lpstr>
      <vt:lpstr>Step 7: Evisceration</vt:lpstr>
      <vt:lpstr>Step 7:  Carcass Washing</vt:lpstr>
      <vt:lpstr>Step 8: Chilling</vt:lpstr>
      <vt:lpstr>Step 9:  Cut-up &amp; Deboning</vt:lpstr>
      <vt:lpstr>Step 10: Storage</vt:lpstr>
      <vt:lpstr>PowerPoint Presentation</vt:lpstr>
      <vt:lpstr>Poultry Science: Farm To Fork</vt:lpstr>
      <vt:lpstr>What is  “Further Processing”?</vt:lpstr>
      <vt:lpstr>Forming </vt:lpstr>
      <vt:lpstr>Curing</vt:lpstr>
      <vt:lpstr>Smoking</vt:lpstr>
      <vt:lpstr>Ready-to-Eat</vt:lpstr>
      <vt:lpstr>Poultry Science: Farm To Fork</vt:lpstr>
      <vt:lpstr>What is HACCP?</vt:lpstr>
      <vt:lpstr>Campylobacter</vt:lpstr>
      <vt:lpstr>Salmonella</vt:lpstr>
      <vt:lpstr>Clostridium perfringens</vt:lpstr>
      <vt:lpstr>Food Poisoning:  Wait, was that my fault?</vt:lpstr>
      <vt:lpstr>The Food Safety Rulebook:</vt:lpstr>
      <vt:lpstr>PowerPoint Presentation</vt:lpstr>
      <vt:lpstr>Poultry Science: Farm To Fork</vt:lpstr>
      <vt:lpstr>What do American consumers want from their food? </vt:lpstr>
      <vt:lpstr>Consumer Points of Interest</vt:lpstr>
      <vt:lpstr>Results of Consumer Points of Interest</vt:lpstr>
      <vt:lpstr>Urban Myths &amp; Legends Surrounding Home-Grown Products</vt:lpstr>
      <vt:lpstr>Urban Myths &amp;  Legends Surrounding Home-Grown Products</vt:lpstr>
      <vt:lpstr>PowerPoint Presentation</vt:lpstr>
      <vt:lpstr>PowerPoint Presentation</vt:lpstr>
      <vt:lpstr>PowerPoint Presentation</vt:lpstr>
      <vt:lpstr>Urban Legends, Myths, and Their Impacts on Consumer Preference</vt:lpstr>
      <vt:lpstr>Examples of APPROVED  Advertising Claims</vt:lpstr>
      <vt:lpstr>UNAPPROVED  Advertising Claims</vt:lpstr>
      <vt:lpstr>Antibiotic Confusion</vt:lpstr>
      <vt:lpstr>PowerPoint Presentation</vt:lpstr>
      <vt:lpstr>Poultry Science  Curriculum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SCIENCE: Farm To Fork</dc:title>
  <dc:creator>Jessica Fife</dc:creator>
  <cp:lastModifiedBy>Jessica Fife</cp:lastModifiedBy>
  <cp:revision>3</cp:revision>
  <dcterms:created xsi:type="dcterms:W3CDTF">2020-06-22T15:46:09Z</dcterms:created>
  <dcterms:modified xsi:type="dcterms:W3CDTF">2020-06-22T16:06:06Z</dcterms:modified>
</cp:coreProperties>
</file>